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77" r:id="rId3"/>
    <p:sldId id="281" r:id="rId4"/>
    <p:sldId id="282" r:id="rId5"/>
    <p:sldId id="285" r:id="rId6"/>
    <p:sldId id="278" r:id="rId7"/>
    <p:sldId id="287" r:id="rId8"/>
    <p:sldId id="283" r:id="rId9"/>
    <p:sldId id="286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7" autoAdjust="0"/>
    <p:restoredTop sz="84211" autoAdjust="0"/>
  </p:normalViewPr>
  <p:slideViewPr>
    <p:cSldViewPr snapToGrid="0">
      <p:cViewPr varScale="1">
        <p:scale>
          <a:sx n="102" d="100"/>
          <a:sy n="102" d="100"/>
        </p:scale>
        <p:origin x="14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8B9DB-8C55-4A03-BDDF-A205D8ED609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052EC8-1170-4A49-BF2B-F8AC59F162A4}">
      <dgm:prSet custT="1"/>
      <dgm:spPr/>
      <dgm:t>
        <a:bodyPr/>
        <a:lstStyle/>
        <a:p>
          <a:r>
            <a:rPr lang="en-US" sz="1400">
              <a:latin typeface="+mn-ea"/>
              <a:ea typeface="+mn-ea"/>
            </a:rPr>
            <a:t>Ensure</a:t>
          </a:r>
        </a:p>
      </dgm:t>
    </dgm:pt>
    <dgm:pt modelId="{CFF80AC3-5F04-4B63-8BB9-F2A2EEA886C9}" type="parTrans" cxnId="{BDC3E65B-1C34-40DB-A41D-FF608741F4C7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5CA59F3B-C4D6-45D9-9835-AB17DD36AD40}" type="sibTrans" cxnId="{BDC3E65B-1C34-40DB-A41D-FF608741F4C7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EEE61FA1-647A-452C-9AE4-5F7C413E47C3}">
      <dgm:prSet custT="1"/>
      <dgm:spPr/>
      <dgm:t>
        <a:bodyPr/>
        <a:lstStyle/>
        <a:p>
          <a:r>
            <a:rPr lang="en-US" sz="1400" dirty="0">
              <a:latin typeface="+mn-ea"/>
              <a:ea typeface="+mn-ea"/>
            </a:rPr>
            <a:t>Ensure that the obtained data does not contain sensitive or personal information.</a:t>
          </a:r>
        </a:p>
      </dgm:t>
    </dgm:pt>
    <dgm:pt modelId="{B9F332A1-6DD0-42A7-A867-27CC7C7D5F7E}" type="parTrans" cxnId="{ABBC5207-C4D1-4BA3-8472-0DAB3EBC441C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F8972-A7CE-4AC0-BBA2-6F3CE9390000}" type="sibTrans" cxnId="{ABBC5207-C4D1-4BA3-8472-0DAB3EBC441C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AC9DC318-387F-4066-B13E-F7EF6EF0D15B}">
      <dgm:prSet custT="1"/>
      <dgm:spPr/>
      <dgm:t>
        <a:bodyPr/>
        <a:lstStyle/>
        <a:p>
          <a:r>
            <a:rPr lang="en-US" sz="1400">
              <a:latin typeface="+mn-ea"/>
              <a:ea typeface="+mn-ea"/>
            </a:rPr>
            <a:t>Confirm</a:t>
          </a:r>
        </a:p>
      </dgm:t>
    </dgm:pt>
    <dgm:pt modelId="{73D99759-05DF-4C5C-8425-78465A951FEE}" type="parTrans" cxnId="{E05F8707-94A7-4CD9-BB62-AA442795B7C8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5A5B4AC-E288-4DC0-AF89-6A3A9E2ACB9D}" type="sibTrans" cxnId="{E05F8707-94A7-4CD9-BB62-AA442795B7C8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BF7A435-0ED7-4A15-8729-8566FA03B350}">
      <dgm:prSet custT="1"/>
      <dgm:spPr/>
      <dgm:t>
        <a:bodyPr/>
        <a:lstStyle/>
        <a:p>
          <a:r>
            <a:rPr lang="en-US" sz="1400" dirty="0">
              <a:latin typeface="+mn-ea"/>
              <a:ea typeface="+mn-ea"/>
            </a:rPr>
            <a:t>Confirm that the data use license permits the research to be done and that any output complies with copyright and usage conditions.</a:t>
          </a:r>
        </a:p>
      </dgm:t>
    </dgm:pt>
    <dgm:pt modelId="{3B7AB7A5-4EF8-4E6C-A4B8-C1E5A8B36AE0}" type="parTrans" cxnId="{D471B58B-A0B6-475C-886E-BF5C5DC7174F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C69C11D-BF25-41E0-8378-4FD6F66FB41E}" type="sibTrans" cxnId="{D471B58B-A0B6-475C-886E-BF5C5DC7174F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51179E13-C506-4565-80C3-09BDDF456736}">
      <dgm:prSet custT="1"/>
      <dgm:spPr/>
      <dgm:t>
        <a:bodyPr/>
        <a:lstStyle/>
        <a:p>
          <a:r>
            <a:rPr lang="en-US" sz="1400" dirty="0">
              <a:latin typeface="+mn-ea"/>
              <a:ea typeface="+mn-ea"/>
            </a:rPr>
            <a:t>Evaluate</a:t>
          </a:r>
        </a:p>
      </dgm:t>
    </dgm:pt>
    <dgm:pt modelId="{B057F7C2-F407-4507-99E7-9C71ECEB1CFD}" type="parTrans" cxnId="{E50600DE-E964-42D1-BB8A-A1473BB82BCE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C039C92-A8F3-4C60-8B68-9D93E10DBC46}" type="sibTrans" cxnId="{E50600DE-E964-42D1-BB8A-A1473BB82BCE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6EA0AF93-0F44-4A1A-A08B-7F76C5874F97}">
      <dgm:prSet custT="1"/>
      <dgm:spPr/>
      <dgm:t>
        <a:bodyPr/>
        <a:lstStyle/>
        <a:p>
          <a:r>
            <a:rPr lang="en-US" sz="1400" dirty="0">
              <a:latin typeface="+mn-ea"/>
              <a:ea typeface="+mn-ea"/>
            </a:rPr>
            <a:t>Evaluate that the obtained data is not misused or misrepresented.</a:t>
          </a:r>
        </a:p>
      </dgm:t>
    </dgm:pt>
    <dgm:pt modelId="{3D60FDE7-508B-413E-94FF-82C624D2FF78}" type="parTrans" cxnId="{7B72EE95-4082-40A0-B4AE-51E91ECE9E0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A5ABAA0B-8624-463D-953D-BB791E6B8030}" type="sibTrans" cxnId="{7B72EE95-4082-40A0-B4AE-51E91ECE9E0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9866298-9FE9-47BB-94D7-D1CA9D7F16B2}" type="pres">
      <dgm:prSet presAssocID="{A498B9DB-8C55-4A03-BDDF-A205D8ED6098}" presName="Name0" presStyleCnt="0">
        <dgm:presLayoutVars>
          <dgm:dir/>
          <dgm:animLvl val="lvl"/>
          <dgm:resizeHandles val="exact"/>
        </dgm:presLayoutVars>
      </dgm:prSet>
      <dgm:spPr/>
    </dgm:pt>
    <dgm:pt modelId="{3E03204B-1230-4E1F-8FA2-AA0200432513}" type="pres">
      <dgm:prSet presAssocID="{35052EC8-1170-4A49-BF2B-F8AC59F162A4}" presName="linNode" presStyleCnt="0"/>
      <dgm:spPr/>
    </dgm:pt>
    <dgm:pt modelId="{1AF42C9D-CEC1-4B02-BFCC-929EFAE453F7}" type="pres">
      <dgm:prSet presAssocID="{35052EC8-1170-4A49-BF2B-F8AC59F162A4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36C3DC36-11E6-4B6B-ABB7-F34378EA800E}" type="pres">
      <dgm:prSet presAssocID="{35052EC8-1170-4A49-BF2B-F8AC59F162A4}" presName="descendantText" presStyleLbl="alignAccFollowNode1" presStyleIdx="0" presStyleCnt="3">
        <dgm:presLayoutVars>
          <dgm:bulletEnabled/>
        </dgm:presLayoutVars>
      </dgm:prSet>
      <dgm:spPr/>
    </dgm:pt>
    <dgm:pt modelId="{FF9828CF-6E61-46B4-A1FC-5BBD17D7923C}" type="pres">
      <dgm:prSet presAssocID="{5CA59F3B-C4D6-45D9-9835-AB17DD36AD40}" presName="sp" presStyleCnt="0"/>
      <dgm:spPr/>
    </dgm:pt>
    <dgm:pt modelId="{92BC95B8-3368-4ED7-B1E8-EA159823E2D3}" type="pres">
      <dgm:prSet presAssocID="{AC9DC318-387F-4066-B13E-F7EF6EF0D15B}" presName="linNode" presStyleCnt="0"/>
      <dgm:spPr/>
    </dgm:pt>
    <dgm:pt modelId="{C85AB02A-EB87-4ECF-823A-D4F2DB31B155}" type="pres">
      <dgm:prSet presAssocID="{AC9DC318-387F-4066-B13E-F7EF6EF0D15B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F1253159-E84C-4768-A5D6-8DAF1244A869}" type="pres">
      <dgm:prSet presAssocID="{AC9DC318-387F-4066-B13E-F7EF6EF0D15B}" presName="descendantText" presStyleLbl="alignAccFollowNode1" presStyleIdx="1" presStyleCnt="3">
        <dgm:presLayoutVars>
          <dgm:bulletEnabled/>
        </dgm:presLayoutVars>
      </dgm:prSet>
      <dgm:spPr/>
    </dgm:pt>
    <dgm:pt modelId="{0BE5D0FC-6A22-4149-A52D-A6816B6C7DA7}" type="pres">
      <dgm:prSet presAssocID="{C5A5B4AC-E288-4DC0-AF89-6A3A9E2ACB9D}" presName="sp" presStyleCnt="0"/>
      <dgm:spPr/>
    </dgm:pt>
    <dgm:pt modelId="{D1F1D905-908D-4C8B-AECA-B25ADA615F6E}" type="pres">
      <dgm:prSet presAssocID="{51179E13-C506-4565-80C3-09BDDF456736}" presName="linNode" presStyleCnt="0"/>
      <dgm:spPr/>
    </dgm:pt>
    <dgm:pt modelId="{3E4172AE-CFDA-4827-85A6-ED74439D7828}" type="pres">
      <dgm:prSet presAssocID="{51179E13-C506-4565-80C3-09BDDF45673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7662820B-1064-454C-BF55-5F89780B36EF}" type="pres">
      <dgm:prSet presAssocID="{51179E13-C506-4565-80C3-09BDDF45673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BBC5207-C4D1-4BA3-8472-0DAB3EBC441C}" srcId="{35052EC8-1170-4A49-BF2B-F8AC59F162A4}" destId="{EEE61FA1-647A-452C-9AE4-5F7C413E47C3}" srcOrd="0" destOrd="0" parTransId="{B9F332A1-6DD0-42A7-A867-27CC7C7D5F7E}" sibTransId="{1ECF8972-A7CE-4AC0-BBA2-6F3CE9390000}"/>
    <dgm:cxn modelId="{E05F8707-94A7-4CD9-BB62-AA442795B7C8}" srcId="{A498B9DB-8C55-4A03-BDDF-A205D8ED6098}" destId="{AC9DC318-387F-4066-B13E-F7EF6EF0D15B}" srcOrd="1" destOrd="0" parTransId="{73D99759-05DF-4C5C-8425-78465A951FEE}" sibTransId="{C5A5B4AC-E288-4DC0-AF89-6A3A9E2ACB9D}"/>
    <dgm:cxn modelId="{BDC3E65B-1C34-40DB-A41D-FF608741F4C7}" srcId="{A498B9DB-8C55-4A03-BDDF-A205D8ED6098}" destId="{35052EC8-1170-4A49-BF2B-F8AC59F162A4}" srcOrd="0" destOrd="0" parTransId="{CFF80AC3-5F04-4B63-8BB9-F2A2EEA886C9}" sibTransId="{5CA59F3B-C4D6-45D9-9835-AB17DD36AD40}"/>
    <dgm:cxn modelId="{8D84465E-B5BC-4F23-84F6-5A468CC9C451}" type="presOf" srcId="{35052EC8-1170-4A49-BF2B-F8AC59F162A4}" destId="{1AF42C9D-CEC1-4B02-BFCC-929EFAE453F7}" srcOrd="0" destOrd="0" presId="urn:microsoft.com/office/officeart/2016/7/layout/VerticalSolidActionList"/>
    <dgm:cxn modelId="{D471B58B-A0B6-475C-886E-BF5C5DC7174F}" srcId="{AC9DC318-387F-4066-B13E-F7EF6EF0D15B}" destId="{CBF7A435-0ED7-4A15-8729-8566FA03B350}" srcOrd="0" destOrd="0" parTransId="{3B7AB7A5-4EF8-4E6C-A4B8-C1E5A8B36AE0}" sibTransId="{DC69C11D-BF25-41E0-8378-4FD6F66FB41E}"/>
    <dgm:cxn modelId="{7B72EE95-4082-40A0-B4AE-51E91ECE9E06}" srcId="{51179E13-C506-4565-80C3-09BDDF456736}" destId="{6EA0AF93-0F44-4A1A-A08B-7F76C5874F97}" srcOrd="0" destOrd="0" parTransId="{3D60FDE7-508B-413E-94FF-82C624D2FF78}" sibTransId="{A5ABAA0B-8624-463D-953D-BB791E6B8030}"/>
    <dgm:cxn modelId="{41940D9F-6B99-49C0-AF65-CDD83084F42C}" type="presOf" srcId="{A498B9DB-8C55-4A03-BDDF-A205D8ED6098}" destId="{19866298-9FE9-47BB-94D7-D1CA9D7F16B2}" srcOrd="0" destOrd="0" presId="urn:microsoft.com/office/officeart/2016/7/layout/VerticalSolidActionList"/>
    <dgm:cxn modelId="{4025A7BD-131C-4DB5-AAE8-D86179801292}" type="presOf" srcId="{EEE61FA1-647A-452C-9AE4-5F7C413E47C3}" destId="{36C3DC36-11E6-4B6B-ABB7-F34378EA800E}" srcOrd="0" destOrd="0" presId="urn:microsoft.com/office/officeart/2016/7/layout/VerticalSolidActionList"/>
    <dgm:cxn modelId="{B623BDD3-2F3A-48C9-B521-615A6132A7B2}" type="presOf" srcId="{6EA0AF93-0F44-4A1A-A08B-7F76C5874F97}" destId="{7662820B-1064-454C-BF55-5F89780B36EF}" srcOrd="0" destOrd="0" presId="urn:microsoft.com/office/officeart/2016/7/layout/VerticalSolidActionList"/>
    <dgm:cxn modelId="{E50600DE-E964-42D1-BB8A-A1473BB82BCE}" srcId="{A498B9DB-8C55-4A03-BDDF-A205D8ED6098}" destId="{51179E13-C506-4565-80C3-09BDDF456736}" srcOrd="2" destOrd="0" parTransId="{B057F7C2-F407-4507-99E7-9C71ECEB1CFD}" sibTransId="{CC039C92-A8F3-4C60-8B68-9D93E10DBC46}"/>
    <dgm:cxn modelId="{E24D13E0-76DE-4716-A7E7-F70D72FAEF40}" type="presOf" srcId="{51179E13-C506-4565-80C3-09BDDF456736}" destId="{3E4172AE-CFDA-4827-85A6-ED74439D7828}" srcOrd="0" destOrd="0" presId="urn:microsoft.com/office/officeart/2016/7/layout/VerticalSolidActionList"/>
    <dgm:cxn modelId="{CAC0A5EA-12FD-4EC7-B9E0-7A5157C86052}" type="presOf" srcId="{AC9DC318-387F-4066-B13E-F7EF6EF0D15B}" destId="{C85AB02A-EB87-4ECF-823A-D4F2DB31B155}" srcOrd="0" destOrd="0" presId="urn:microsoft.com/office/officeart/2016/7/layout/VerticalSolidActionList"/>
    <dgm:cxn modelId="{78D895EB-DD81-41A3-A272-842B6A0813B9}" type="presOf" srcId="{CBF7A435-0ED7-4A15-8729-8566FA03B350}" destId="{F1253159-E84C-4768-A5D6-8DAF1244A869}" srcOrd="0" destOrd="0" presId="urn:microsoft.com/office/officeart/2016/7/layout/VerticalSolidActionList"/>
    <dgm:cxn modelId="{BD01B4EF-733A-40BB-985B-849EE9B79600}" type="presParOf" srcId="{19866298-9FE9-47BB-94D7-D1CA9D7F16B2}" destId="{3E03204B-1230-4E1F-8FA2-AA0200432513}" srcOrd="0" destOrd="0" presId="urn:microsoft.com/office/officeart/2016/7/layout/VerticalSolidActionList"/>
    <dgm:cxn modelId="{9FF1DD54-8CD1-4971-9EAD-09C00700FB33}" type="presParOf" srcId="{3E03204B-1230-4E1F-8FA2-AA0200432513}" destId="{1AF42C9D-CEC1-4B02-BFCC-929EFAE453F7}" srcOrd="0" destOrd="0" presId="urn:microsoft.com/office/officeart/2016/7/layout/VerticalSolidActionList"/>
    <dgm:cxn modelId="{5C089F12-9AC7-4880-960E-03FE61EC4E9F}" type="presParOf" srcId="{3E03204B-1230-4E1F-8FA2-AA0200432513}" destId="{36C3DC36-11E6-4B6B-ABB7-F34378EA800E}" srcOrd="1" destOrd="0" presId="urn:microsoft.com/office/officeart/2016/7/layout/VerticalSolidActionList"/>
    <dgm:cxn modelId="{2AF5B28D-7C6D-43C5-96CC-0B1490A38E88}" type="presParOf" srcId="{19866298-9FE9-47BB-94D7-D1CA9D7F16B2}" destId="{FF9828CF-6E61-46B4-A1FC-5BBD17D7923C}" srcOrd="1" destOrd="0" presId="urn:microsoft.com/office/officeart/2016/7/layout/VerticalSolidActionList"/>
    <dgm:cxn modelId="{DBF789B4-6055-4818-B3CB-9B33A209610C}" type="presParOf" srcId="{19866298-9FE9-47BB-94D7-D1CA9D7F16B2}" destId="{92BC95B8-3368-4ED7-B1E8-EA159823E2D3}" srcOrd="2" destOrd="0" presId="urn:microsoft.com/office/officeart/2016/7/layout/VerticalSolidActionList"/>
    <dgm:cxn modelId="{7C48FA64-D4FE-4ED3-8280-7FB2907C80BD}" type="presParOf" srcId="{92BC95B8-3368-4ED7-B1E8-EA159823E2D3}" destId="{C85AB02A-EB87-4ECF-823A-D4F2DB31B155}" srcOrd="0" destOrd="0" presId="urn:microsoft.com/office/officeart/2016/7/layout/VerticalSolidActionList"/>
    <dgm:cxn modelId="{B664740F-8AC6-4376-892F-F5A98B10472B}" type="presParOf" srcId="{92BC95B8-3368-4ED7-B1E8-EA159823E2D3}" destId="{F1253159-E84C-4768-A5D6-8DAF1244A869}" srcOrd="1" destOrd="0" presId="urn:microsoft.com/office/officeart/2016/7/layout/VerticalSolidActionList"/>
    <dgm:cxn modelId="{704D2C19-0DD9-41F2-B6D3-C8A0C7445E42}" type="presParOf" srcId="{19866298-9FE9-47BB-94D7-D1CA9D7F16B2}" destId="{0BE5D0FC-6A22-4149-A52D-A6816B6C7DA7}" srcOrd="3" destOrd="0" presId="urn:microsoft.com/office/officeart/2016/7/layout/VerticalSolidActionList"/>
    <dgm:cxn modelId="{389DA090-FA56-4E84-986C-85B2462CC70D}" type="presParOf" srcId="{19866298-9FE9-47BB-94D7-D1CA9D7F16B2}" destId="{D1F1D905-908D-4C8B-AECA-B25ADA615F6E}" srcOrd="4" destOrd="0" presId="urn:microsoft.com/office/officeart/2016/7/layout/VerticalSolidActionList"/>
    <dgm:cxn modelId="{018760AC-F8E7-4948-ADB8-98F7ADADF16F}" type="presParOf" srcId="{D1F1D905-908D-4C8B-AECA-B25ADA615F6E}" destId="{3E4172AE-CFDA-4827-85A6-ED74439D7828}" srcOrd="0" destOrd="0" presId="urn:microsoft.com/office/officeart/2016/7/layout/VerticalSolidActionList"/>
    <dgm:cxn modelId="{8ED08968-D8A8-4B16-8AC7-206364B65887}" type="presParOf" srcId="{D1F1D905-908D-4C8B-AECA-B25ADA615F6E}" destId="{7662820B-1064-454C-BF55-5F89780B36E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F87082-6564-4239-A1B9-FC0E3B39E418}" type="doc">
      <dgm:prSet loTypeId="urn:microsoft.com/office/officeart/2005/8/layout/venn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CB74A0-FFE0-42AC-B57A-4FE900DFE525}">
      <dgm:prSet phldrT="[文本]"/>
      <dgm:spPr/>
      <dgm:t>
        <a:bodyPr/>
        <a:lstStyle/>
        <a:p>
          <a:r>
            <a:rPr lang="en-US" altLang="zh-CN" dirty="0">
              <a:latin typeface="+mn-ea"/>
              <a:ea typeface="+mn-ea"/>
            </a:rPr>
            <a:t>Pro. Li</a:t>
          </a:r>
          <a:endParaRPr lang="zh-CN" altLang="en-US" dirty="0">
            <a:latin typeface="+mn-ea"/>
            <a:ea typeface="+mn-ea"/>
          </a:endParaRPr>
        </a:p>
      </dgm:t>
    </dgm:pt>
    <dgm:pt modelId="{69228612-B541-4583-9B31-D0857230C4FB}" type="parTrans" cxnId="{7EDE8528-C1B2-47C1-A108-DD905289EB1F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6DC94101-CDF7-42EF-8E22-141BF58D52E3}" type="sibTrans" cxnId="{7EDE8528-C1B2-47C1-A108-DD905289EB1F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74585CCE-04B5-4074-B829-57B5713D7851}">
      <dgm:prSet phldrT="[文本]"/>
      <dgm:spPr/>
      <dgm:t>
        <a:bodyPr/>
        <a:lstStyle/>
        <a:p>
          <a:r>
            <a:rPr lang="en-US" altLang="zh-CN" dirty="0">
              <a:latin typeface="+mn-ea"/>
              <a:ea typeface="+mn-ea"/>
            </a:rPr>
            <a:t>Dr. An</a:t>
          </a:r>
          <a:endParaRPr lang="zh-CN" altLang="en-US" dirty="0">
            <a:latin typeface="+mn-ea"/>
            <a:ea typeface="+mn-ea"/>
          </a:endParaRPr>
        </a:p>
      </dgm:t>
    </dgm:pt>
    <dgm:pt modelId="{9F2182AE-75E2-4D80-A1EA-772BABFBFD8E}" type="parTrans" cxnId="{5C8F8BE0-D9A4-41AD-9D0A-F85485515E8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AB7349EE-E768-4702-BBD0-700F00B5F9A3}" type="sibTrans" cxnId="{5C8F8BE0-D9A4-41AD-9D0A-F85485515E8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797C4487-9AC9-4ED7-A647-403759E6DC73}">
      <dgm:prSet phldrT="[文本]"/>
      <dgm:spPr/>
      <dgm:t>
        <a:bodyPr/>
        <a:lstStyle/>
        <a:p>
          <a:r>
            <a:rPr lang="en-US" altLang="zh-CN" dirty="0" err="1">
              <a:latin typeface="+mn-ea"/>
              <a:ea typeface="+mn-ea"/>
            </a:rPr>
            <a:t>Yingxue</a:t>
          </a:r>
          <a:endParaRPr lang="zh-CN" altLang="en-US" dirty="0">
            <a:latin typeface="+mn-ea"/>
            <a:ea typeface="+mn-ea"/>
          </a:endParaRPr>
        </a:p>
      </dgm:t>
    </dgm:pt>
    <dgm:pt modelId="{BC1616F4-DFFE-47D7-AF00-15C2700991B2}" type="parTrans" cxnId="{9C855F8F-E282-4F45-8529-2CA29BEEE36A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596DB198-2283-4C1D-A850-0458D1CC878E}" type="sibTrans" cxnId="{9C855F8F-E282-4F45-8529-2CA29BEEE36A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AEC44FD7-82E5-478B-BE7C-541209FAA97C}">
      <dgm:prSet phldrT="[文本]"/>
      <dgm:spPr/>
      <dgm:t>
        <a:bodyPr/>
        <a:lstStyle/>
        <a:p>
          <a:r>
            <a:rPr lang="en-US" altLang="zh-CN" dirty="0">
              <a:latin typeface="+mn-ea"/>
              <a:ea typeface="+mn-ea"/>
            </a:rPr>
            <a:t>Research</a:t>
          </a:r>
          <a:endParaRPr lang="zh-CN" altLang="en-US" dirty="0">
            <a:latin typeface="+mn-ea"/>
            <a:ea typeface="+mn-ea"/>
          </a:endParaRPr>
        </a:p>
      </dgm:t>
    </dgm:pt>
    <dgm:pt modelId="{744B9AEA-8255-4F98-9C45-B8FB4579FBC9}" type="sibTrans" cxnId="{D62D72D5-AB60-4D81-A6E3-7403DE5B6596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8DCCC66B-C48C-4506-9E3B-B06700E708DA}" type="parTrans" cxnId="{D62D72D5-AB60-4D81-A6E3-7403DE5B6596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35F180E7-1023-4176-B6AF-30CA3CBE506E}" type="pres">
      <dgm:prSet presAssocID="{8DF87082-6564-4239-A1B9-FC0E3B39E418}" presName="Name0" presStyleCnt="0">
        <dgm:presLayoutVars>
          <dgm:chMax val="7"/>
          <dgm:resizeHandles val="exact"/>
        </dgm:presLayoutVars>
      </dgm:prSet>
      <dgm:spPr/>
    </dgm:pt>
    <dgm:pt modelId="{2A25041D-9D3B-4A6A-98A5-7D6ED490ED9E}" type="pres">
      <dgm:prSet presAssocID="{8DF87082-6564-4239-A1B9-FC0E3B39E418}" presName="comp1" presStyleCnt="0"/>
      <dgm:spPr/>
    </dgm:pt>
    <dgm:pt modelId="{99F28A9F-040F-4DC3-A742-F84F4D8DA143}" type="pres">
      <dgm:prSet presAssocID="{8DF87082-6564-4239-A1B9-FC0E3B39E418}" presName="circle1" presStyleLbl="node1" presStyleIdx="0" presStyleCnt="4"/>
      <dgm:spPr/>
    </dgm:pt>
    <dgm:pt modelId="{24B7E8EA-700E-40F8-9375-952E34FB560E}" type="pres">
      <dgm:prSet presAssocID="{8DF87082-6564-4239-A1B9-FC0E3B39E418}" presName="c1text" presStyleLbl="node1" presStyleIdx="0" presStyleCnt="4">
        <dgm:presLayoutVars>
          <dgm:bulletEnabled val="1"/>
        </dgm:presLayoutVars>
      </dgm:prSet>
      <dgm:spPr/>
    </dgm:pt>
    <dgm:pt modelId="{F0982F88-22BE-45E8-A8ED-C1C561A9D93D}" type="pres">
      <dgm:prSet presAssocID="{8DF87082-6564-4239-A1B9-FC0E3B39E418}" presName="comp2" presStyleCnt="0"/>
      <dgm:spPr/>
    </dgm:pt>
    <dgm:pt modelId="{825F3FC2-ADC3-4D16-A0D2-998C68B0C807}" type="pres">
      <dgm:prSet presAssocID="{8DF87082-6564-4239-A1B9-FC0E3B39E418}" presName="circle2" presStyleLbl="node1" presStyleIdx="1" presStyleCnt="4"/>
      <dgm:spPr/>
    </dgm:pt>
    <dgm:pt modelId="{AD399971-B7FB-43A6-BE71-DBA5D31E9B30}" type="pres">
      <dgm:prSet presAssocID="{8DF87082-6564-4239-A1B9-FC0E3B39E418}" presName="c2text" presStyleLbl="node1" presStyleIdx="1" presStyleCnt="4">
        <dgm:presLayoutVars>
          <dgm:bulletEnabled val="1"/>
        </dgm:presLayoutVars>
      </dgm:prSet>
      <dgm:spPr/>
    </dgm:pt>
    <dgm:pt modelId="{168BE91C-B5F1-4E32-B3F9-71D23B205BD3}" type="pres">
      <dgm:prSet presAssocID="{8DF87082-6564-4239-A1B9-FC0E3B39E418}" presName="comp3" presStyleCnt="0"/>
      <dgm:spPr/>
    </dgm:pt>
    <dgm:pt modelId="{A1BDC398-C0C4-45E3-B5E1-2851D23F50E8}" type="pres">
      <dgm:prSet presAssocID="{8DF87082-6564-4239-A1B9-FC0E3B39E418}" presName="circle3" presStyleLbl="node1" presStyleIdx="2" presStyleCnt="4"/>
      <dgm:spPr/>
    </dgm:pt>
    <dgm:pt modelId="{8BE2F32E-8F06-46D4-8730-FADA985AA641}" type="pres">
      <dgm:prSet presAssocID="{8DF87082-6564-4239-A1B9-FC0E3B39E418}" presName="c3text" presStyleLbl="node1" presStyleIdx="2" presStyleCnt="4">
        <dgm:presLayoutVars>
          <dgm:bulletEnabled val="1"/>
        </dgm:presLayoutVars>
      </dgm:prSet>
      <dgm:spPr/>
    </dgm:pt>
    <dgm:pt modelId="{042BA93A-81B4-4F52-8A1B-5770938D969E}" type="pres">
      <dgm:prSet presAssocID="{8DF87082-6564-4239-A1B9-FC0E3B39E418}" presName="comp4" presStyleCnt="0"/>
      <dgm:spPr/>
    </dgm:pt>
    <dgm:pt modelId="{837C06DF-D7DD-4B44-86E1-78578583DB4D}" type="pres">
      <dgm:prSet presAssocID="{8DF87082-6564-4239-A1B9-FC0E3B39E418}" presName="circle4" presStyleLbl="node1" presStyleIdx="3" presStyleCnt="4"/>
      <dgm:spPr/>
    </dgm:pt>
    <dgm:pt modelId="{28746DF3-3ABC-4FA7-913F-CACC81F09C31}" type="pres">
      <dgm:prSet presAssocID="{8DF87082-6564-4239-A1B9-FC0E3B39E4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C7933B05-3D88-47F1-8B01-6606A386F9A9}" type="presOf" srcId="{AEC44FD7-82E5-478B-BE7C-541209FAA97C}" destId="{28746DF3-3ABC-4FA7-913F-CACC81F09C31}" srcOrd="1" destOrd="0" presId="urn:microsoft.com/office/officeart/2005/8/layout/venn2"/>
    <dgm:cxn modelId="{82695228-9925-4B29-9089-B46C525E78EF}" type="presOf" srcId="{797C4487-9AC9-4ED7-A647-403759E6DC73}" destId="{8BE2F32E-8F06-46D4-8730-FADA985AA641}" srcOrd="1" destOrd="0" presId="urn:microsoft.com/office/officeart/2005/8/layout/venn2"/>
    <dgm:cxn modelId="{7EDE8528-C1B2-47C1-A108-DD905289EB1F}" srcId="{8DF87082-6564-4239-A1B9-FC0E3B39E418}" destId="{86CB74A0-FFE0-42AC-B57A-4FE900DFE525}" srcOrd="0" destOrd="0" parTransId="{69228612-B541-4583-9B31-D0857230C4FB}" sibTransId="{6DC94101-CDF7-42EF-8E22-141BF58D52E3}"/>
    <dgm:cxn modelId="{A203864F-46EE-4ACD-BD8E-C3C4A918A01C}" type="presOf" srcId="{86CB74A0-FFE0-42AC-B57A-4FE900DFE525}" destId="{99F28A9F-040F-4DC3-A742-F84F4D8DA143}" srcOrd="0" destOrd="0" presId="urn:microsoft.com/office/officeart/2005/8/layout/venn2"/>
    <dgm:cxn modelId="{8A8FD05C-B033-40DC-9EBD-48075DA35FF6}" type="presOf" srcId="{74585CCE-04B5-4074-B829-57B5713D7851}" destId="{AD399971-B7FB-43A6-BE71-DBA5D31E9B30}" srcOrd="1" destOrd="0" presId="urn:microsoft.com/office/officeart/2005/8/layout/venn2"/>
    <dgm:cxn modelId="{094AB170-86C8-435F-8046-1E10954D6CFD}" type="presOf" srcId="{797C4487-9AC9-4ED7-A647-403759E6DC73}" destId="{A1BDC398-C0C4-45E3-B5E1-2851D23F50E8}" srcOrd="0" destOrd="0" presId="urn:microsoft.com/office/officeart/2005/8/layout/venn2"/>
    <dgm:cxn modelId="{9C855F8F-E282-4F45-8529-2CA29BEEE36A}" srcId="{8DF87082-6564-4239-A1B9-FC0E3B39E418}" destId="{797C4487-9AC9-4ED7-A647-403759E6DC73}" srcOrd="2" destOrd="0" parTransId="{BC1616F4-DFFE-47D7-AF00-15C2700991B2}" sibTransId="{596DB198-2283-4C1D-A850-0458D1CC878E}"/>
    <dgm:cxn modelId="{2F55229D-3E6B-4D20-A20E-B24CDB99AA7D}" type="presOf" srcId="{AEC44FD7-82E5-478B-BE7C-541209FAA97C}" destId="{837C06DF-D7DD-4B44-86E1-78578583DB4D}" srcOrd="0" destOrd="0" presId="urn:microsoft.com/office/officeart/2005/8/layout/venn2"/>
    <dgm:cxn modelId="{27932FA7-8850-4246-8F55-CE567E3CD547}" type="presOf" srcId="{8DF87082-6564-4239-A1B9-FC0E3B39E418}" destId="{35F180E7-1023-4176-B6AF-30CA3CBE506E}" srcOrd="0" destOrd="0" presId="urn:microsoft.com/office/officeart/2005/8/layout/venn2"/>
    <dgm:cxn modelId="{D62D72D5-AB60-4D81-A6E3-7403DE5B6596}" srcId="{8DF87082-6564-4239-A1B9-FC0E3B39E418}" destId="{AEC44FD7-82E5-478B-BE7C-541209FAA97C}" srcOrd="3" destOrd="0" parTransId="{8DCCC66B-C48C-4506-9E3B-B06700E708DA}" sibTransId="{744B9AEA-8255-4F98-9C45-B8FB4579FBC9}"/>
    <dgm:cxn modelId="{5C6B48DE-EE6E-409E-84D5-B1FF6A75B44E}" type="presOf" srcId="{86CB74A0-FFE0-42AC-B57A-4FE900DFE525}" destId="{24B7E8EA-700E-40F8-9375-952E34FB560E}" srcOrd="1" destOrd="0" presId="urn:microsoft.com/office/officeart/2005/8/layout/venn2"/>
    <dgm:cxn modelId="{5C8F8BE0-D9A4-41AD-9D0A-F85485515E80}" srcId="{8DF87082-6564-4239-A1B9-FC0E3B39E418}" destId="{74585CCE-04B5-4074-B829-57B5713D7851}" srcOrd="1" destOrd="0" parTransId="{9F2182AE-75E2-4D80-A1EA-772BABFBFD8E}" sibTransId="{AB7349EE-E768-4702-BBD0-700F00B5F9A3}"/>
    <dgm:cxn modelId="{ABEC6BFB-A68A-47C7-BDD0-6512225FC9E8}" type="presOf" srcId="{74585CCE-04B5-4074-B829-57B5713D7851}" destId="{825F3FC2-ADC3-4D16-A0D2-998C68B0C807}" srcOrd="0" destOrd="0" presId="urn:microsoft.com/office/officeart/2005/8/layout/venn2"/>
    <dgm:cxn modelId="{C9A3B799-C504-4259-B311-3B0415A551A6}" type="presParOf" srcId="{35F180E7-1023-4176-B6AF-30CA3CBE506E}" destId="{2A25041D-9D3B-4A6A-98A5-7D6ED490ED9E}" srcOrd="0" destOrd="0" presId="urn:microsoft.com/office/officeart/2005/8/layout/venn2"/>
    <dgm:cxn modelId="{03209E9B-4E6C-4701-825F-0B7A535AF05F}" type="presParOf" srcId="{2A25041D-9D3B-4A6A-98A5-7D6ED490ED9E}" destId="{99F28A9F-040F-4DC3-A742-F84F4D8DA143}" srcOrd="0" destOrd="0" presId="urn:microsoft.com/office/officeart/2005/8/layout/venn2"/>
    <dgm:cxn modelId="{A09C37FD-CEB5-470C-9640-43966AE5AF06}" type="presParOf" srcId="{2A25041D-9D3B-4A6A-98A5-7D6ED490ED9E}" destId="{24B7E8EA-700E-40F8-9375-952E34FB560E}" srcOrd="1" destOrd="0" presId="urn:microsoft.com/office/officeart/2005/8/layout/venn2"/>
    <dgm:cxn modelId="{A779E2A9-0DE4-4D8C-842C-303ECAF601F7}" type="presParOf" srcId="{35F180E7-1023-4176-B6AF-30CA3CBE506E}" destId="{F0982F88-22BE-45E8-A8ED-C1C561A9D93D}" srcOrd="1" destOrd="0" presId="urn:microsoft.com/office/officeart/2005/8/layout/venn2"/>
    <dgm:cxn modelId="{336599FD-25A3-4772-A17C-E714DBEEF7ED}" type="presParOf" srcId="{F0982F88-22BE-45E8-A8ED-C1C561A9D93D}" destId="{825F3FC2-ADC3-4D16-A0D2-998C68B0C807}" srcOrd="0" destOrd="0" presId="urn:microsoft.com/office/officeart/2005/8/layout/venn2"/>
    <dgm:cxn modelId="{40DB6474-9D09-4A0E-9BE7-5830A8F1BC05}" type="presParOf" srcId="{F0982F88-22BE-45E8-A8ED-C1C561A9D93D}" destId="{AD399971-B7FB-43A6-BE71-DBA5D31E9B30}" srcOrd="1" destOrd="0" presId="urn:microsoft.com/office/officeart/2005/8/layout/venn2"/>
    <dgm:cxn modelId="{0D046949-2542-4189-8FED-5CAC6F2E4904}" type="presParOf" srcId="{35F180E7-1023-4176-B6AF-30CA3CBE506E}" destId="{168BE91C-B5F1-4E32-B3F9-71D23B205BD3}" srcOrd="2" destOrd="0" presId="urn:microsoft.com/office/officeart/2005/8/layout/venn2"/>
    <dgm:cxn modelId="{B0992B62-F086-4717-BB9B-324FC7330E12}" type="presParOf" srcId="{168BE91C-B5F1-4E32-B3F9-71D23B205BD3}" destId="{A1BDC398-C0C4-45E3-B5E1-2851D23F50E8}" srcOrd="0" destOrd="0" presId="urn:microsoft.com/office/officeart/2005/8/layout/venn2"/>
    <dgm:cxn modelId="{811D62FC-D0A6-454C-8B35-0ECB773D3222}" type="presParOf" srcId="{168BE91C-B5F1-4E32-B3F9-71D23B205BD3}" destId="{8BE2F32E-8F06-46D4-8730-FADA985AA641}" srcOrd="1" destOrd="0" presId="urn:microsoft.com/office/officeart/2005/8/layout/venn2"/>
    <dgm:cxn modelId="{DEECFE0C-F8C9-4627-B11A-B7E5570BA77C}" type="presParOf" srcId="{35F180E7-1023-4176-B6AF-30CA3CBE506E}" destId="{042BA93A-81B4-4F52-8A1B-5770938D969E}" srcOrd="3" destOrd="0" presId="urn:microsoft.com/office/officeart/2005/8/layout/venn2"/>
    <dgm:cxn modelId="{54EB65E5-83DD-4EF6-A2EE-66EC1B37EC6B}" type="presParOf" srcId="{042BA93A-81B4-4F52-8A1B-5770938D969E}" destId="{837C06DF-D7DD-4B44-86E1-78578583DB4D}" srcOrd="0" destOrd="0" presId="urn:microsoft.com/office/officeart/2005/8/layout/venn2"/>
    <dgm:cxn modelId="{CEF11CB4-D92D-4DB4-8B37-876ADABB1EC3}" type="presParOf" srcId="{042BA93A-81B4-4F52-8A1B-5770938D969E}" destId="{28746DF3-3ABC-4FA7-913F-CACC81F09C3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3DC36-11E6-4B6B-ABB7-F34378EA800E}">
      <dsp:nvSpPr>
        <dsp:cNvPr id="0" name=""/>
        <dsp:cNvSpPr/>
      </dsp:nvSpPr>
      <dsp:spPr>
        <a:xfrm>
          <a:off x="2270053" y="461"/>
          <a:ext cx="9080214" cy="473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181" tIns="120194" rIns="176181" bIns="1201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ea"/>
              <a:ea typeface="+mn-ea"/>
            </a:rPr>
            <a:t>Ensure that the obtained data does not contain sensitive or personal information.</a:t>
          </a:r>
        </a:p>
      </dsp:txBody>
      <dsp:txXfrm>
        <a:off x="2270053" y="461"/>
        <a:ext cx="9080214" cy="473206"/>
      </dsp:txXfrm>
    </dsp:sp>
    <dsp:sp modelId="{1AF42C9D-CEC1-4B02-BFCC-929EFAE453F7}">
      <dsp:nvSpPr>
        <dsp:cNvPr id="0" name=""/>
        <dsp:cNvSpPr/>
      </dsp:nvSpPr>
      <dsp:spPr>
        <a:xfrm>
          <a:off x="0" y="461"/>
          <a:ext cx="2270053" cy="473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24" tIns="46742" rIns="120124" bIns="467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ea"/>
              <a:ea typeface="+mn-ea"/>
            </a:rPr>
            <a:t>Ensure</a:t>
          </a:r>
        </a:p>
      </dsp:txBody>
      <dsp:txXfrm>
        <a:off x="0" y="461"/>
        <a:ext cx="2270053" cy="473206"/>
      </dsp:txXfrm>
    </dsp:sp>
    <dsp:sp modelId="{F1253159-E84C-4768-A5D6-8DAF1244A869}">
      <dsp:nvSpPr>
        <dsp:cNvPr id="0" name=""/>
        <dsp:cNvSpPr/>
      </dsp:nvSpPr>
      <dsp:spPr>
        <a:xfrm>
          <a:off x="2270053" y="502060"/>
          <a:ext cx="9080214" cy="473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181" tIns="120194" rIns="176181" bIns="1201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ea"/>
              <a:ea typeface="+mn-ea"/>
            </a:rPr>
            <a:t>Confirm that the data use license permits the research to be done and that any output complies with copyright and usage conditions.</a:t>
          </a:r>
        </a:p>
      </dsp:txBody>
      <dsp:txXfrm>
        <a:off x="2270053" y="502060"/>
        <a:ext cx="9080214" cy="473206"/>
      </dsp:txXfrm>
    </dsp:sp>
    <dsp:sp modelId="{C85AB02A-EB87-4ECF-823A-D4F2DB31B155}">
      <dsp:nvSpPr>
        <dsp:cNvPr id="0" name=""/>
        <dsp:cNvSpPr/>
      </dsp:nvSpPr>
      <dsp:spPr>
        <a:xfrm>
          <a:off x="0" y="502060"/>
          <a:ext cx="2270053" cy="473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24" tIns="46742" rIns="120124" bIns="467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ea"/>
              <a:ea typeface="+mn-ea"/>
            </a:rPr>
            <a:t>Confirm</a:t>
          </a:r>
        </a:p>
      </dsp:txBody>
      <dsp:txXfrm>
        <a:off x="0" y="502060"/>
        <a:ext cx="2270053" cy="473206"/>
      </dsp:txXfrm>
    </dsp:sp>
    <dsp:sp modelId="{7662820B-1064-454C-BF55-5F89780B36EF}">
      <dsp:nvSpPr>
        <dsp:cNvPr id="0" name=""/>
        <dsp:cNvSpPr/>
      </dsp:nvSpPr>
      <dsp:spPr>
        <a:xfrm>
          <a:off x="2270053" y="1003659"/>
          <a:ext cx="9080214" cy="473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181" tIns="120194" rIns="176181" bIns="1201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ea"/>
              <a:ea typeface="+mn-ea"/>
            </a:rPr>
            <a:t>Evaluate that the obtained data is not misused or misrepresented.</a:t>
          </a:r>
        </a:p>
      </dsp:txBody>
      <dsp:txXfrm>
        <a:off x="2270053" y="1003659"/>
        <a:ext cx="9080214" cy="473206"/>
      </dsp:txXfrm>
    </dsp:sp>
    <dsp:sp modelId="{3E4172AE-CFDA-4827-85A6-ED74439D7828}">
      <dsp:nvSpPr>
        <dsp:cNvPr id="0" name=""/>
        <dsp:cNvSpPr/>
      </dsp:nvSpPr>
      <dsp:spPr>
        <a:xfrm>
          <a:off x="0" y="1003659"/>
          <a:ext cx="2270053" cy="473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24" tIns="46742" rIns="120124" bIns="4674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ea"/>
              <a:ea typeface="+mn-ea"/>
            </a:rPr>
            <a:t>Evaluate</a:t>
          </a:r>
        </a:p>
      </dsp:txBody>
      <dsp:txXfrm>
        <a:off x="0" y="1003659"/>
        <a:ext cx="2270053" cy="47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28A9F-040F-4DC3-A742-F84F4D8DA143}">
      <dsp:nvSpPr>
        <dsp:cNvPr id="0" name=""/>
        <dsp:cNvSpPr/>
      </dsp:nvSpPr>
      <dsp:spPr>
        <a:xfrm>
          <a:off x="1375309" y="0"/>
          <a:ext cx="4700746" cy="4700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+mn-ea"/>
              <a:ea typeface="+mn-ea"/>
            </a:rPr>
            <a:t>Pro. Li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068518" y="235037"/>
        <a:ext cx="1314328" cy="705111"/>
      </dsp:txXfrm>
    </dsp:sp>
    <dsp:sp modelId="{825F3FC2-ADC3-4D16-A0D2-998C68B0C807}">
      <dsp:nvSpPr>
        <dsp:cNvPr id="0" name=""/>
        <dsp:cNvSpPr/>
      </dsp:nvSpPr>
      <dsp:spPr>
        <a:xfrm>
          <a:off x="1845384" y="940149"/>
          <a:ext cx="3760596" cy="3760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+mn-ea"/>
              <a:ea typeface="+mn-ea"/>
            </a:rPr>
            <a:t>Dr. An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068518" y="1165785"/>
        <a:ext cx="1314328" cy="676907"/>
      </dsp:txXfrm>
    </dsp:sp>
    <dsp:sp modelId="{A1BDC398-C0C4-45E3-B5E1-2851D23F50E8}">
      <dsp:nvSpPr>
        <dsp:cNvPr id="0" name=""/>
        <dsp:cNvSpPr/>
      </dsp:nvSpPr>
      <dsp:spPr>
        <a:xfrm>
          <a:off x="2315458" y="1880298"/>
          <a:ext cx="2820447" cy="28204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>
              <a:latin typeface="+mn-ea"/>
              <a:ea typeface="+mn-ea"/>
            </a:rPr>
            <a:t>Yingxue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068518" y="2091831"/>
        <a:ext cx="1314328" cy="634600"/>
      </dsp:txXfrm>
    </dsp:sp>
    <dsp:sp modelId="{837C06DF-D7DD-4B44-86E1-78578583DB4D}">
      <dsp:nvSpPr>
        <dsp:cNvPr id="0" name=""/>
        <dsp:cNvSpPr/>
      </dsp:nvSpPr>
      <dsp:spPr>
        <a:xfrm>
          <a:off x="2785533" y="2820447"/>
          <a:ext cx="1880298" cy="18802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+mn-ea"/>
              <a:ea typeface="+mn-ea"/>
            </a:rPr>
            <a:t>Research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3060896" y="3290522"/>
        <a:ext cx="1329571" cy="940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D3388-242D-4241-BD47-FD158BBB91DE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B68E5-EFBF-482F-9AC2-4332C0FB96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260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0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you know, wireless towers provide a variety of wireless communication services, and our modern life is inseparable from them.</a:t>
            </a:r>
            <a:br>
              <a:rPr lang="en-US" altLang="zh-CN" dirty="0"/>
            </a:br>
            <a:r>
              <a:rPr lang="en-US" altLang="zh-CN" dirty="0"/>
              <a:t>Let’s imagine a scenario: Routine inspection of a wireless tower…….</a:t>
            </a:r>
          </a:p>
          <a:p>
            <a:r>
              <a:rPr lang="en-US" altLang="zh-CN" dirty="0"/>
              <a:t>This kind of high-altitude work is very dangerous, and the Labor costs are high. So How to mitigate this problem?</a:t>
            </a:r>
          </a:p>
          <a:p>
            <a:r>
              <a:rPr lang="en-US" altLang="zh-CN" dirty="0"/>
              <a:t>So I think It would be great if we could see the current status of the wireless tower remotely without having to physically climb it.</a:t>
            </a:r>
          </a:p>
          <a:p>
            <a:r>
              <a:rPr lang="en-US" altLang="zh-CN" dirty="0"/>
              <a:t>This is my motivation for researching 3D reconstruction technologies.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7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importance of 3D Reconstruction in Civil Infrastructure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large, as I talked about in week 3.</a:t>
            </a:r>
            <a:r>
              <a:rPr lang="zh-CN" altLang="en-US" dirty="0"/>
              <a:t> </a:t>
            </a:r>
            <a:r>
              <a:rPr lang="zh-CN" altLang="en-US" sz="1200" dirty="0"/>
              <a:t>It is meaningful for the whole life cycle of the building</a:t>
            </a:r>
            <a:r>
              <a:rPr lang="en-US" altLang="zh-CN" sz="1200" dirty="0"/>
              <a:t>. Such as Design stage, Construction stage and Operation stage.</a:t>
            </a:r>
            <a:endParaRPr lang="zh-CN" altLang="en-US" sz="1200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3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Abadi" panose="020B0604020104020204" pitchFamily="34" charset="0"/>
              </a:rPr>
              <a:t>The approach of this research is DUSt3R. It is ……As shown in this figure, it is an all-in-one method. The most important thing is that it gets rid of ……Now they are not needed.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66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Abadi" panose="020B0604020104020204" pitchFamily="34" charset="0"/>
              </a:rPr>
              <a:t>When the code of DUSt3R is executed, a user interface will appear that allows me to upload images and create a 3D model. The output format is .</a:t>
            </a:r>
            <a:r>
              <a:rPr lang="en-US" altLang="zh-CN" dirty="0" err="1">
                <a:solidFill>
                  <a:srgbClr val="FF0000"/>
                </a:solidFill>
                <a:latin typeface="Abadi" panose="020B0604020104020204" pitchFamily="34" charset="0"/>
              </a:rPr>
              <a:t>glb</a:t>
            </a:r>
            <a:r>
              <a:rPr lang="en-US" altLang="zh-CN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altLang="zh-CN" dirty="0">
                <a:solidFill>
                  <a:srgbClr val="FF0000"/>
                </a:solidFill>
                <a:latin typeface="Abadi" panose="020B0604020104020204" pitchFamily="34" charset="0"/>
              </a:rPr>
              <a:t>But as you know, Each method has its drawbacks</a:t>
            </a:r>
            <a:r>
              <a:rPr lang="en-US" altLang="zh-CN" dirty="0">
                <a:latin typeface="Abadi" panose="020B0604020104020204" pitchFamily="34" charset="0"/>
              </a:rPr>
              <a:t>, so an </a:t>
            </a:r>
            <a:r>
              <a:rPr lang="en-US" altLang="zh-CN" b="1" dirty="0">
                <a:latin typeface="Abadi" panose="020B0604020104020204" pitchFamily="34" charset="0"/>
              </a:rPr>
              <a:t>optimized method for civil infrastructure </a:t>
            </a:r>
            <a:r>
              <a:rPr lang="en-US" altLang="zh-CN" dirty="0">
                <a:latin typeface="Abadi" panose="020B0604020104020204" pitchFamily="34" charset="0"/>
              </a:rPr>
              <a:t>based on it needs to be proposed.</a:t>
            </a:r>
          </a:p>
          <a:p>
            <a:r>
              <a:rPr lang="en-US" altLang="zh-CN" dirty="0">
                <a:latin typeface="Abadi" panose="020B0604020104020204" pitchFamily="34" charset="0"/>
              </a:rPr>
              <a:t>(Performance, the completeness of 3D model……)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2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objectives of this research can be divided into 3 parts. In the 1</a:t>
            </a:r>
            <a:r>
              <a:rPr lang="en-US" altLang="zh-CN" baseline="30000" dirty="0"/>
              <a:t>st</a:t>
            </a:r>
            <a:r>
              <a:rPr lang="en-US" altLang="zh-CN" dirty="0"/>
              <a:t> part, I need to……In the 2</a:t>
            </a:r>
            <a:r>
              <a:rPr lang="en-US" altLang="zh-CN" baseline="30000" dirty="0"/>
              <a:t>nd</a:t>
            </a:r>
            <a:r>
              <a:rPr lang="en-US" altLang="zh-CN" dirty="0"/>
              <a:t> part, I’ll……In the last part, I’ll do the……</a:t>
            </a:r>
          </a:p>
          <a:p>
            <a:r>
              <a:rPr lang="en-US" altLang="zh-CN" dirty="0"/>
              <a:t>The objectives in the 1</a:t>
            </a:r>
            <a:r>
              <a:rPr lang="en-US" altLang="zh-CN" baseline="30000" dirty="0"/>
              <a:t>st</a:t>
            </a:r>
            <a:r>
              <a:rPr lang="en-US" altLang="zh-CN" dirty="0"/>
              <a:t> part are the goals for this semester, and the research proposal will be done.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96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About Ethics. This research obeys ethical principles about computing in Australia.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6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 let me introduce my research team. Besides me, the research is supervised under Pro. Li and Dr. An. They help me a lot and continue to provide support in the follow-up.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18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 all my presentation. Thanks for listening.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B68E5-EFBF-482F-9AC2-4332C0FB963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7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4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 rot="5400000">
            <a:off x="2667000" y="-2667000"/>
            <a:ext cx="6858000" cy="12192000"/>
            <a:chOff x="1133474" y="0"/>
            <a:chExt cx="8391526" cy="6858000"/>
          </a:xfrm>
        </p:grpSpPr>
        <p:sp>
          <p:nvSpPr>
            <p:cNvPr id="11" name="矩形 10"/>
            <p:cNvSpPr/>
            <p:nvPr/>
          </p:nvSpPr>
          <p:spPr>
            <a:xfrm>
              <a:off x="3312327" y="0"/>
              <a:ext cx="62126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手动输入 11"/>
            <p:cNvSpPr/>
            <p:nvPr/>
          </p:nvSpPr>
          <p:spPr>
            <a:xfrm>
              <a:off x="1133474" y="0"/>
              <a:ext cx="2178853" cy="685800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1083011" y="-1064600"/>
            <a:ext cx="495077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0" y="-1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40612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47D9-FEE4-4881-B706-9575ADABFECF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3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47D9-FEE4-4881-B706-9575ADABFECF}" type="datetimeFigureOut">
              <a:rPr lang="zh-CN" altLang="en-US" smtClean="0"/>
              <a:pPr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microsoft.com/office/2007/relationships/diagramDrawing" Target="../diagrams/drawing1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1E9156A-3E0C-3EDE-33B5-527832B68EE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2" descr="Transportation boost for Autodesk Civil 3D - AEC Magazine">
              <a:extLst>
                <a:ext uri="{FF2B5EF4-FFF2-40B4-BE49-F238E27FC236}">
                  <a16:creationId xmlns:a16="http://schemas.microsoft.com/office/drawing/2014/main" id="{BE3A9ED3-9AE9-E9E6-9A9E-D6C7CEF72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24FE3B-D59D-5934-1853-EA19B920E3D5}"/>
                </a:ext>
              </a:extLst>
            </p:cNvPr>
            <p:cNvSpPr/>
            <p:nvPr/>
          </p:nvSpPr>
          <p:spPr>
            <a:xfrm>
              <a:off x="2781" y="1763"/>
              <a:ext cx="12189219" cy="685623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1084082" y="2398628"/>
            <a:ext cx="112084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Innovative Digital Reconstruction</a:t>
            </a:r>
          </a:p>
          <a:p>
            <a:r>
              <a:rPr kumimoji="1"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in Civil Infrastructure</a:t>
            </a:r>
            <a:endParaRPr kumimoji="1"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CB794B-B84B-2049-BE93-065EE9421704}"/>
              </a:ext>
            </a:extLst>
          </p:cNvPr>
          <p:cNvGrpSpPr/>
          <p:nvPr/>
        </p:nvGrpSpPr>
        <p:grpSpPr>
          <a:xfrm>
            <a:off x="1084082" y="1048873"/>
            <a:ext cx="5092163" cy="830997"/>
            <a:chOff x="1253607" y="1436844"/>
            <a:chExt cx="5092163" cy="830997"/>
          </a:xfrm>
        </p:grpSpPr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253607" y="2267841"/>
              <a:ext cx="47574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E56D5F6-2EEC-9A6C-8D6A-EECF5FCFEB45}"/>
                </a:ext>
              </a:extLst>
            </p:cNvPr>
            <p:cNvSpPr/>
            <p:nvPr/>
          </p:nvSpPr>
          <p:spPr>
            <a:xfrm>
              <a:off x="1253607" y="1436844"/>
              <a:ext cx="509216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From 2D to</a:t>
              </a:r>
              <a:r>
                <a:rPr kumimoji="1"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3D:</a:t>
              </a:r>
              <a:r>
                <a:rPr kumimoji="1"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4D51F-9BF0-C851-A9A4-F5EB016FC330}"/>
              </a:ext>
            </a:extLst>
          </p:cNvPr>
          <p:cNvSpPr txBox="1"/>
          <p:nvPr/>
        </p:nvSpPr>
        <p:spPr>
          <a:xfrm>
            <a:off x="7520665" y="4893120"/>
            <a:ext cx="373643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Yingxue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Zhang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28/03/2024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53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DE1F92A-D73C-5767-99D8-CE3C648B62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98" name="Picture 2" descr="Transportation boost for Autodesk Civil 3D - AEC Magazine">
              <a:extLst>
                <a:ext uri="{FF2B5EF4-FFF2-40B4-BE49-F238E27FC236}">
                  <a16:creationId xmlns:a16="http://schemas.microsoft.com/office/drawing/2014/main" id="{124621A2-6603-D8F0-8627-74224A2E2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D49BE8-AFEF-81AD-B90E-B0BAACD328C8}"/>
                </a:ext>
              </a:extLst>
            </p:cNvPr>
            <p:cNvSpPr/>
            <p:nvPr/>
          </p:nvSpPr>
          <p:spPr>
            <a:xfrm>
              <a:off x="2781" y="1763"/>
              <a:ext cx="12189219" cy="685623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1790700" y="1790700"/>
            <a:ext cx="3467100" cy="34671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09850" y="1619250"/>
            <a:ext cx="3810000" cy="3810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67400" y="2114550"/>
            <a:ext cx="2781300" cy="2781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76950" y="1419225"/>
            <a:ext cx="4171950" cy="417195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63823" y="2644170"/>
            <a:ext cx="4607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45475" y="4294091"/>
            <a:ext cx="3300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1569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xperience with tower installation? - Gateways - The Things Network">
            <a:extLst>
              <a:ext uri="{FF2B5EF4-FFF2-40B4-BE49-F238E27FC236}">
                <a16:creationId xmlns:a16="http://schemas.microsoft.com/office/drawing/2014/main" id="{B1053AC0-5CCE-5A66-8149-E1F353FE8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7" b="1"/>
          <a:stretch/>
        </p:blipFill>
        <p:spPr bwMode="auto">
          <a:xfrm>
            <a:off x="4063145" y="190"/>
            <a:ext cx="8128855" cy="529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New tower provides enhanced radio communications for first responders">
            <a:extLst>
              <a:ext uri="{FF2B5EF4-FFF2-40B4-BE49-F238E27FC236}">
                <a16:creationId xmlns:a16="http://schemas.microsoft.com/office/drawing/2014/main" id="{8069EEAA-B22C-161F-938D-5933107D6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2" r="2" b="2"/>
          <a:stretch/>
        </p:blipFill>
        <p:spPr bwMode="auto">
          <a:xfrm>
            <a:off x="-268" y="1"/>
            <a:ext cx="4063143" cy="52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B52F3D-5D6C-9936-D8AA-EAB6F4A5A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66" y="5291381"/>
            <a:ext cx="12192264" cy="1566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1841" y="5716102"/>
            <a:ext cx="383103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+mn-ea"/>
                <a:cs typeface="+mj-cs"/>
              </a:rPr>
              <a:t>I</a:t>
            </a:r>
            <a:r>
              <a:rPr lang="en-US" altLang="zh-CN" sz="2800" b="1" kern="1200" dirty="0">
                <a:solidFill>
                  <a:srgbClr val="FFFFFF"/>
                </a:solidFill>
                <a:latin typeface="+mn-ea"/>
                <a:cs typeface="+mj-cs"/>
              </a:rPr>
              <a:t>magine a scenario: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EE3D86-B425-19C3-E9C6-698BD4764CD8}"/>
              </a:ext>
            </a:extLst>
          </p:cNvPr>
          <p:cNvSpPr txBox="1"/>
          <p:nvPr/>
        </p:nvSpPr>
        <p:spPr>
          <a:xfrm>
            <a:off x="4190069" y="5355429"/>
            <a:ext cx="7875005" cy="142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kern="1200" dirty="0">
                <a:solidFill>
                  <a:srgbClr val="FFFFFF"/>
                </a:solidFill>
                <a:latin typeface="+mn-ea"/>
              </a:rPr>
              <a:t>Routine inspection of a wireless tower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srgbClr val="FFFFFF"/>
                </a:solidFill>
                <a:latin typeface="+mn-ea"/>
              </a:rPr>
              <a:t>Look for rust, and cracks; or confirm if communication equipment (including transmitters, receivers, and antennas) is still in the correct location.</a:t>
            </a:r>
            <a:endParaRPr lang="en-US" altLang="zh-CN" kern="1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EA409B-83B7-4D86-0CA5-629B0AA192A1}"/>
              </a:ext>
            </a:extLst>
          </p:cNvPr>
          <p:cNvSpPr txBox="1"/>
          <p:nvPr/>
        </p:nvSpPr>
        <p:spPr>
          <a:xfrm>
            <a:off x="420867" y="289165"/>
            <a:ext cx="3769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+mn-ea"/>
              </a:rPr>
              <a:t>Motivation</a:t>
            </a:r>
            <a:endParaRPr lang="zh-CN" altLang="en-US" sz="4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10017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1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agarup Bridge - Wikipedia">
            <a:extLst>
              <a:ext uri="{FF2B5EF4-FFF2-40B4-BE49-F238E27FC236}">
                <a16:creationId xmlns:a16="http://schemas.microsoft.com/office/drawing/2014/main" id="{E72C5925-181A-70C7-A13E-333520E8E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 bwMode="auto"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0">
            <a:extLst>
              <a:ext uri="{FF2B5EF4-FFF2-40B4-BE49-F238E27FC236}">
                <a16:creationId xmlns:a16="http://schemas.microsoft.com/office/drawing/2014/main" id="{6EE8FAF8-7FF5-1167-1998-170DD087DE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5" r="2182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2" name="Picture 2" descr="New Perth Stadium's progress in pictures">
            <a:extLst>
              <a:ext uri="{FF2B5EF4-FFF2-40B4-BE49-F238E27FC236}">
                <a16:creationId xmlns:a16="http://schemas.microsoft.com/office/drawing/2014/main" id="{030ADA6B-7833-BCD0-5F79-1A5379E07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6283" b="3"/>
          <a:stretch/>
        </p:blipFill>
        <p:spPr bwMode="auto"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4" name="Freeform: Shape 13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5" name="Freeform: Shape 15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1622" y="953578"/>
            <a:ext cx="4600574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b="1" kern="1200" dirty="0">
                <a:solidFill>
                  <a:schemeClr val="tx1"/>
                </a:solidFill>
                <a:latin typeface="+mn-ea"/>
                <a:cs typeface="+mj-cs"/>
              </a:rPr>
              <a:t>3D Reconstruction in Civil Infrastructure</a:t>
            </a:r>
          </a:p>
        </p:txBody>
      </p:sp>
      <p:sp>
        <p:nvSpPr>
          <p:cNvPr id="196" name="Rectangle 17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 descr="Restoring Notre-Dame de Paris: today's technology breathes new life to a  beloved landmark - Glocomp Systems">
            <a:extLst>
              <a:ext uri="{FF2B5EF4-FFF2-40B4-BE49-F238E27FC236}">
                <a16:creationId xmlns:a16="http://schemas.microsoft.com/office/drawing/2014/main" id="{60A310CE-6CD7-A0A3-5F80-E21888727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2" b="1"/>
          <a:stretch/>
        </p:blipFill>
        <p:spPr bwMode="auto"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14A711-23CA-5702-E0C0-45C44185D0E1}"/>
              </a:ext>
            </a:extLst>
          </p:cNvPr>
          <p:cNvSpPr txBox="1"/>
          <p:nvPr/>
        </p:nvSpPr>
        <p:spPr>
          <a:xfrm>
            <a:off x="140462" y="5000044"/>
            <a:ext cx="3897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It is meaningful for the whole life cycle of the building </a:t>
            </a:r>
            <a:r>
              <a:rPr lang="en-US" altLang="zh-CN" sz="2400" dirty="0">
                <a:latin typeface="+mn-ea"/>
              </a:rPr>
              <a:t>or infrastructure.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6F914557-F51B-7B04-43C9-47D6CD137D61}"/>
              </a:ext>
            </a:extLst>
          </p:cNvPr>
          <p:cNvSpPr txBox="1"/>
          <p:nvPr/>
        </p:nvSpPr>
        <p:spPr>
          <a:xfrm>
            <a:off x="4524460" y="2939903"/>
            <a:ext cx="3897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200" dirty="0">
                <a:solidFill>
                  <a:srgbClr val="FFFFFF"/>
                </a:solidFill>
                <a:latin typeface="+mn-ea"/>
              </a:rPr>
              <a:t>Routine inspection of a bridge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7C69D958-818A-56BD-38E6-4CEF30F225F4}"/>
              </a:ext>
            </a:extLst>
          </p:cNvPr>
          <p:cNvSpPr txBox="1"/>
          <p:nvPr/>
        </p:nvSpPr>
        <p:spPr>
          <a:xfrm>
            <a:off x="8764218" y="2939902"/>
            <a:ext cx="3320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+mn-ea"/>
              </a:rPr>
              <a:t>R</a:t>
            </a:r>
            <a:r>
              <a:rPr lang="en-US" altLang="zh-CN" sz="2000" kern="1200" dirty="0">
                <a:solidFill>
                  <a:srgbClr val="FFFFFF"/>
                </a:solidFill>
                <a:latin typeface="+mn-ea"/>
              </a:rPr>
              <a:t>enovation design 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00" name="图片 199">
            <a:extLst>
              <a:ext uri="{FF2B5EF4-FFF2-40B4-BE49-F238E27FC236}">
                <a16:creationId xmlns:a16="http://schemas.microsoft.com/office/drawing/2014/main" id="{63D0D993-7989-22D1-A329-8AC0B1947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32" y="1772468"/>
            <a:ext cx="714720" cy="147338"/>
          </a:xfrm>
          <a:prstGeom prst="rect">
            <a:avLst/>
          </a:prstGeom>
        </p:spPr>
      </p:pic>
      <p:sp>
        <p:nvSpPr>
          <p:cNvPr id="201" name="文本框 200">
            <a:extLst>
              <a:ext uri="{FF2B5EF4-FFF2-40B4-BE49-F238E27FC236}">
                <a16:creationId xmlns:a16="http://schemas.microsoft.com/office/drawing/2014/main" id="{C775884E-7A28-F4C5-F181-06ECDD9EC83F}"/>
              </a:ext>
            </a:extLst>
          </p:cNvPr>
          <p:cNvSpPr txBox="1"/>
          <p:nvPr/>
        </p:nvSpPr>
        <p:spPr>
          <a:xfrm>
            <a:off x="3949448" y="6058880"/>
            <a:ext cx="4067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200" dirty="0">
                <a:solidFill>
                  <a:srgbClr val="FFFFFF"/>
                </a:solidFill>
                <a:latin typeface="+mn-ea"/>
                <a:cs typeface="+mn-cs"/>
              </a:rPr>
              <a:t>Monitor construction progress remotely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513B400-3F58-C8DB-F315-85F983E763C5}"/>
              </a:ext>
            </a:extLst>
          </p:cNvPr>
          <p:cNvSpPr txBox="1"/>
          <p:nvPr/>
        </p:nvSpPr>
        <p:spPr>
          <a:xfrm>
            <a:off x="8126453" y="6042941"/>
            <a:ext cx="385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+mn-ea"/>
              </a:rPr>
              <a:t>Discuss and solve problems intuitively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4C64EF62-4AA4-7AC4-CED6-FDED2A145E22}"/>
              </a:ext>
            </a:extLst>
          </p:cNvPr>
          <p:cNvSpPr txBox="1"/>
          <p:nvPr/>
        </p:nvSpPr>
        <p:spPr>
          <a:xfrm>
            <a:off x="8225753" y="0"/>
            <a:ext cx="2360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Design stage: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0A31B2B1-0DD3-7908-4599-B0C9B57FBF2D}"/>
              </a:ext>
            </a:extLst>
          </p:cNvPr>
          <p:cNvSpPr txBox="1"/>
          <p:nvPr/>
        </p:nvSpPr>
        <p:spPr>
          <a:xfrm>
            <a:off x="4008199" y="54725"/>
            <a:ext cx="2779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Operation stage: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5" name="文本框 202">
            <a:extLst>
              <a:ext uri="{FF2B5EF4-FFF2-40B4-BE49-F238E27FC236}">
                <a16:creationId xmlns:a16="http://schemas.microsoft.com/office/drawing/2014/main" id="{4C64EF62-4AA4-7AC4-CED6-FDED2A145E22}"/>
              </a:ext>
            </a:extLst>
          </p:cNvPr>
          <p:cNvSpPr txBox="1"/>
          <p:nvPr/>
        </p:nvSpPr>
        <p:spPr>
          <a:xfrm>
            <a:off x="4524459" y="3565586"/>
            <a:ext cx="3601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Construction stage: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文本框 202">
            <a:extLst>
              <a:ext uri="{FF2B5EF4-FFF2-40B4-BE49-F238E27FC236}">
                <a16:creationId xmlns:a16="http://schemas.microsoft.com/office/drawing/2014/main" id="{CC320955-60E9-00F6-9620-B8CA33EF0D44}"/>
              </a:ext>
            </a:extLst>
          </p:cNvPr>
          <p:cNvSpPr txBox="1"/>
          <p:nvPr/>
        </p:nvSpPr>
        <p:spPr>
          <a:xfrm>
            <a:off x="8683063" y="3565586"/>
            <a:ext cx="279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Others: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9" name="图片 208">
            <a:extLst>
              <a:ext uri="{FF2B5EF4-FFF2-40B4-BE49-F238E27FC236}">
                <a16:creationId xmlns:a16="http://schemas.microsoft.com/office/drawing/2014/main" id="{FF6B7A67-5D69-A4E8-1112-34BEE8A10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99" y="285557"/>
            <a:ext cx="923925" cy="742950"/>
          </a:xfrm>
          <a:prstGeom prst="rect">
            <a:avLst/>
          </a:prstGeom>
        </p:spPr>
      </p:pic>
      <p:sp>
        <p:nvSpPr>
          <p:cNvPr id="210" name="文本框 209">
            <a:extLst>
              <a:ext uri="{FF2B5EF4-FFF2-40B4-BE49-F238E27FC236}">
                <a16:creationId xmlns:a16="http://schemas.microsoft.com/office/drawing/2014/main" id="{CEA6F618-BE26-C34B-1542-9F1161CCA8B0}"/>
              </a:ext>
            </a:extLst>
          </p:cNvPr>
          <p:cNvSpPr txBox="1"/>
          <p:nvPr/>
        </p:nvSpPr>
        <p:spPr>
          <a:xfrm>
            <a:off x="420866" y="289165"/>
            <a:ext cx="971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n-ea"/>
              </a:rPr>
              <a:t>Importance</a:t>
            </a:r>
            <a:endParaRPr lang="zh-CN" altLang="en-US" sz="4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26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AD6CFC-49E0-8FEB-01D3-6BA2A226129F}"/>
              </a:ext>
            </a:extLst>
          </p:cNvPr>
          <p:cNvSpPr txBox="1"/>
          <p:nvPr/>
        </p:nvSpPr>
        <p:spPr>
          <a:xfrm>
            <a:off x="420866" y="289165"/>
            <a:ext cx="971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n-ea"/>
              </a:rPr>
              <a:t>Approach</a:t>
            </a:r>
            <a:endParaRPr lang="zh-CN" altLang="en-US" sz="4800" b="1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48C56F-CE44-EFC9-FA86-FD6E4B170278}"/>
              </a:ext>
            </a:extLst>
          </p:cNvPr>
          <p:cNvSpPr txBox="1"/>
          <p:nvPr/>
        </p:nvSpPr>
        <p:spPr>
          <a:xfrm>
            <a:off x="420866" y="1213558"/>
            <a:ext cx="11168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DUSt3R</a:t>
            </a:r>
            <a:r>
              <a:rPr lang="en-US" altLang="zh-CN" sz="1800" dirty="0">
                <a:latin typeface="+mn-ea"/>
              </a:rPr>
              <a:t> —— </a:t>
            </a:r>
            <a:r>
              <a:rPr lang="en-US" altLang="zh-CN" sz="1800" dirty="0">
                <a:solidFill>
                  <a:srgbClr val="282828"/>
                </a:solidFill>
                <a:latin typeface="+mn-ea"/>
              </a:rPr>
              <a:t>A</a:t>
            </a:r>
            <a:r>
              <a:rPr lang="en-US" altLang="zh-CN" i="0" dirty="0">
                <a:solidFill>
                  <a:srgbClr val="282828"/>
                </a:solidFill>
                <a:effectLst/>
                <a:latin typeface="+mn-ea"/>
              </a:rPr>
              <a:t> radically novel paradigm for Dense and Unconstrained Stereo 3D Reconstruction.</a:t>
            </a:r>
            <a:endParaRPr lang="zh-CN" altLang="en-US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855FC-AFD6-C708-671D-58792094955B}"/>
              </a:ext>
            </a:extLst>
          </p:cNvPr>
          <p:cNvSpPr txBox="1"/>
          <p:nvPr/>
        </p:nvSpPr>
        <p:spPr>
          <a:xfrm>
            <a:off x="2270594" y="1762907"/>
            <a:ext cx="469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Only needs </a:t>
            </a:r>
            <a:r>
              <a:rPr lang="en-AU" altLang="zh-CN" b="1" dirty="0">
                <a:latin typeface="+mn-ea"/>
              </a:rPr>
              <a:t>arbitrary image collections!</a:t>
            </a:r>
            <a:endParaRPr lang="zh-CN" altLang="en-US" b="1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CEFB80-7E09-3415-2BD4-FA95E155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79" y="2132239"/>
            <a:ext cx="8075564" cy="22759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667240-2B88-8E70-9722-0947993B60EC}"/>
              </a:ext>
            </a:extLst>
          </p:cNvPr>
          <p:cNvSpPr txBox="1"/>
          <p:nvPr/>
        </p:nvSpPr>
        <p:spPr>
          <a:xfrm>
            <a:off x="420866" y="4569938"/>
            <a:ext cx="1141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It gets rid of two tedious key steps </a:t>
            </a:r>
            <a:r>
              <a:rPr lang="en-US" altLang="zh-CN" dirty="0">
                <a:latin typeface="+mn-ea"/>
              </a:rPr>
              <a:t>in all Multi-view stereo reconstruction(MVS) algorithms for the best performance.</a:t>
            </a:r>
            <a:endParaRPr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78BAAD-925B-A839-E2BD-D57FA6D4A207}"/>
              </a:ext>
            </a:extLst>
          </p:cNvPr>
          <p:cNvSpPr txBox="1"/>
          <p:nvPr/>
        </p:nvSpPr>
        <p:spPr>
          <a:xfrm>
            <a:off x="613738" y="5104599"/>
            <a:ext cx="5152323" cy="16878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Estimate the camera parameters</a:t>
            </a:r>
          </a:p>
          <a:p>
            <a:endParaRPr lang="en-US" altLang="zh-CN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E5089B-1EE8-AB36-61C1-465BD273E0DE}"/>
              </a:ext>
            </a:extLst>
          </p:cNvPr>
          <p:cNvSpPr txBox="1"/>
          <p:nvPr/>
        </p:nvSpPr>
        <p:spPr>
          <a:xfrm>
            <a:off x="6186933" y="5104598"/>
            <a:ext cx="5152323" cy="168789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Triangulate corresponding pixels in 3D space (including camera calibration and viewpoint poses)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73879C8-1BAA-C1D3-B3F7-7E59D36958A6}"/>
              </a:ext>
            </a:extLst>
          </p:cNvPr>
          <p:cNvCxnSpPr>
            <a:cxnSpLocks/>
            <a:stCxn id="11" idx="3"/>
            <a:endCxn id="11" idx="7"/>
          </p:cNvCxnSpPr>
          <p:nvPr/>
        </p:nvCxnSpPr>
        <p:spPr>
          <a:xfrm flipV="1">
            <a:off x="1368278" y="5351785"/>
            <a:ext cx="3643243" cy="1193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68D0F1-0820-D9FA-66A8-41138D23F4DF}"/>
              </a:ext>
            </a:extLst>
          </p:cNvPr>
          <p:cNvCxnSpPr>
            <a:cxnSpLocks/>
            <a:stCxn id="11" idx="1"/>
            <a:endCxn id="11" idx="5"/>
          </p:cNvCxnSpPr>
          <p:nvPr/>
        </p:nvCxnSpPr>
        <p:spPr>
          <a:xfrm>
            <a:off x="1368278" y="5351785"/>
            <a:ext cx="3643243" cy="1193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A2CDBCF-0E50-5613-BB5D-5CAE625B57CE}"/>
              </a:ext>
            </a:extLst>
          </p:cNvPr>
          <p:cNvCxnSpPr>
            <a:cxnSpLocks/>
            <a:stCxn id="12" idx="3"/>
            <a:endCxn id="12" idx="7"/>
          </p:cNvCxnSpPr>
          <p:nvPr/>
        </p:nvCxnSpPr>
        <p:spPr>
          <a:xfrm flipV="1">
            <a:off x="6941473" y="5351784"/>
            <a:ext cx="3643243" cy="1193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73879C8-1BAA-C1D3-B3F7-7E59D36958A6}"/>
              </a:ext>
            </a:extLst>
          </p:cNvPr>
          <p:cNvCxnSpPr>
            <a:cxnSpLocks/>
            <a:stCxn id="12" idx="5"/>
            <a:endCxn id="12" idx="1"/>
          </p:cNvCxnSpPr>
          <p:nvPr/>
        </p:nvCxnSpPr>
        <p:spPr>
          <a:xfrm flipH="1" flipV="1">
            <a:off x="6941473" y="5351784"/>
            <a:ext cx="3643243" cy="1193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97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AD6CFC-49E0-8FEB-01D3-6BA2A226129F}"/>
              </a:ext>
            </a:extLst>
          </p:cNvPr>
          <p:cNvSpPr txBox="1"/>
          <p:nvPr/>
        </p:nvSpPr>
        <p:spPr>
          <a:xfrm>
            <a:off x="420866" y="289165"/>
            <a:ext cx="971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n-ea"/>
              </a:rPr>
              <a:t>Approach</a:t>
            </a:r>
            <a:endParaRPr lang="zh-CN" altLang="en-US" sz="4800" b="1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48C56F-CE44-EFC9-FA86-FD6E4B170278}"/>
              </a:ext>
            </a:extLst>
          </p:cNvPr>
          <p:cNvSpPr txBox="1"/>
          <p:nvPr/>
        </p:nvSpPr>
        <p:spPr>
          <a:xfrm>
            <a:off x="420866" y="1213558"/>
            <a:ext cx="11168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Run DUSt3R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C133E06E-35C8-5E65-716F-D5E5D1C72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5" y="1933532"/>
            <a:ext cx="5999318" cy="3057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CCF82B-A249-1B45-2069-66DB542D7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21" y="246279"/>
            <a:ext cx="3934364" cy="2507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8E62EB-8EA6-4769-4F73-9805E1A93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419" y="4423545"/>
            <a:ext cx="3723454" cy="24164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D51F90-5B7B-5454-550F-9A343FEEB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880" y="3117915"/>
            <a:ext cx="4124120" cy="26763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4C1753-6788-BA27-AC8A-58BCC6B63CE0}"/>
              </a:ext>
            </a:extLst>
          </p:cNvPr>
          <p:cNvSpPr txBox="1"/>
          <p:nvPr/>
        </p:nvSpPr>
        <p:spPr>
          <a:xfrm>
            <a:off x="6211554" y="3093152"/>
            <a:ext cx="33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Here are some of my tests…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DB4CF-098A-DDB2-AF0A-C260A4988F8E}"/>
              </a:ext>
            </a:extLst>
          </p:cNvPr>
          <p:cNvSpPr txBox="1"/>
          <p:nvPr/>
        </p:nvSpPr>
        <p:spPr>
          <a:xfrm>
            <a:off x="2943620" y="238418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UI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F9C516-FA25-7DBF-2448-C1E42199AA46}"/>
              </a:ext>
            </a:extLst>
          </p:cNvPr>
          <p:cNvSpPr txBox="1"/>
          <p:nvPr/>
        </p:nvSpPr>
        <p:spPr>
          <a:xfrm>
            <a:off x="420866" y="6199503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Need Optimization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6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DA7361E-C887-9F70-3276-FB72CBE7BA1C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3074" name="Picture 2" descr="What's New in Autodesk Civil 3D + Infraworks 2021 • ATG USA">
              <a:extLst>
                <a:ext uri="{FF2B5EF4-FFF2-40B4-BE49-F238E27FC236}">
                  <a16:creationId xmlns:a16="http://schemas.microsoft.com/office/drawing/2014/main" id="{FA9427F1-4989-8826-372D-DB564ACDCB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17" b="10642"/>
            <a:stretch/>
          </p:blipFill>
          <p:spPr bwMode="auto">
            <a:xfrm>
              <a:off x="0" y="0"/>
              <a:ext cx="12192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F3F581E-923C-D1E5-57B2-25532A7738E7}"/>
                </a:ext>
              </a:extLst>
            </p:cNvPr>
            <p:cNvSpPr/>
            <p:nvPr/>
          </p:nvSpPr>
          <p:spPr>
            <a:xfrm>
              <a:off x="0" y="1762"/>
              <a:ext cx="12189219" cy="6856237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06A711F-E5A6-D3B7-F998-1347FE72451C}"/>
              </a:ext>
            </a:extLst>
          </p:cNvPr>
          <p:cNvSpPr txBox="1"/>
          <p:nvPr/>
        </p:nvSpPr>
        <p:spPr>
          <a:xfrm>
            <a:off x="420867" y="289165"/>
            <a:ext cx="3308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+mn-ea"/>
              </a:rPr>
              <a:t>Objective</a:t>
            </a:r>
            <a:endParaRPr lang="zh-CN" altLang="en-US" sz="4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F660CDC-025B-E3FA-AFAD-3972BCE17C7F}"/>
              </a:ext>
            </a:extLst>
          </p:cNvPr>
          <p:cNvGrpSpPr/>
          <p:nvPr/>
        </p:nvGrpSpPr>
        <p:grpSpPr>
          <a:xfrm>
            <a:off x="2781" y="1345453"/>
            <a:ext cx="4091373" cy="4168855"/>
            <a:chOff x="2472321" y="1409700"/>
            <a:chExt cx="4091373" cy="4168855"/>
          </a:xfrm>
        </p:grpSpPr>
        <p:sp>
          <p:nvSpPr>
            <p:cNvPr id="14" name="五边形 8">
              <a:extLst>
                <a:ext uri="{FF2B5EF4-FFF2-40B4-BE49-F238E27FC236}">
                  <a16:creationId xmlns:a16="http://schemas.microsoft.com/office/drawing/2014/main" id="{BAF74E71-FB1D-2374-069D-E27E961C6F91}"/>
                </a:ext>
              </a:extLst>
            </p:cNvPr>
            <p:cNvSpPr/>
            <p:nvPr/>
          </p:nvSpPr>
          <p:spPr>
            <a:xfrm>
              <a:off x="2472321" y="1409700"/>
              <a:ext cx="4091373" cy="4168855"/>
            </a:xfrm>
            <a:prstGeom prst="homePlate">
              <a:avLst>
                <a:gd name="adj" fmla="val 2822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2F2465A-46F1-6AAC-5C5B-F5507B1B2A8E}"/>
                </a:ext>
              </a:extLst>
            </p:cNvPr>
            <p:cNvSpPr txBox="1"/>
            <p:nvPr/>
          </p:nvSpPr>
          <p:spPr>
            <a:xfrm>
              <a:off x="3612848" y="1556647"/>
              <a:ext cx="9591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420BC3-963D-E45F-30B0-8BF4D1BF6CEB}"/>
                </a:ext>
              </a:extLst>
            </p:cNvPr>
            <p:cNvSpPr/>
            <p:nvPr/>
          </p:nvSpPr>
          <p:spPr>
            <a:xfrm>
              <a:off x="3488564" y="2524839"/>
              <a:ext cx="1109503" cy="1109503"/>
            </a:xfrm>
            <a:prstGeom prst="ellipse">
              <a:avLst/>
            </a:prstGeom>
            <a:blipFill rotWithShape="1">
              <a:blip r:embed="rId4" cstate="print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n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A787DF2-B4CA-DC13-364B-4D7BD8EA2B09}"/>
                </a:ext>
              </a:extLst>
            </p:cNvPr>
            <p:cNvSpPr txBox="1"/>
            <p:nvPr/>
          </p:nvSpPr>
          <p:spPr>
            <a:xfrm>
              <a:off x="2504924" y="3833093"/>
              <a:ext cx="3393626" cy="1465385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Comprehensively understand the current status of 3D reconstruction technology;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Find out the feasible path for algorithm optimization.</a:t>
              </a:r>
              <a:endParaRPr kumimoji="1" lang="en-US" altLang="zh-CN" sz="1400" dirty="0">
                <a:solidFill>
                  <a:schemeClr val="bg1"/>
                </a:solidFill>
                <a:latin typeface="+mn-ea"/>
                <a:cs typeface="Arial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2EB1E7-23B1-56F7-DEDD-1EDF64A57A32}"/>
              </a:ext>
            </a:extLst>
          </p:cNvPr>
          <p:cNvGrpSpPr/>
          <p:nvPr/>
        </p:nvGrpSpPr>
        <p:grpSpPr>
          <a:xfrm>
            <a:off x="4094117" y="1350309"/>
            <a:ext cx="4037150" cy="4170237"/>
            <a:chOff x="5534461" y="1409700"/>
            <a:chExt cx="4037150" cy="4170237"/>
          </a:xfrm>
        </p:grpSpPr>
        <p:sp>
          <p:nvSpPr>
            <p:cNvPr id="13" name="五边形 7">
              <a:extLst>
                <a:ext uri="{FF2B5EF4-FFF2-40B4-BE49-F238E27FC236}">
                  <a16:creationId xmlns:a16="http://schemas.microsoft.com/office/drawing/2014/main" id="{BEE048A0-5DE8-A55D-8A57-C4423B7BFFCE}"/>
                </a:ext>
              </a:extLst>
            </p:cNvPr>
            <p:cNvSpPr/>
            <p:nvPr/>
          </p:nvSpPr>
          <p:spPr>
            <a:xfrm>
              <a:off x="5534461" y="1409700"/>
              <a:ext cx="4037150" cy="4170237"/>
            </a:xfrm>
            <a:prstGeom prst="homePlate">
              <a:avLst>
                <a:gd name="adj" fmla="val 2822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72BDC7-82CB-5533-AF8B-339A1DA6607D}"/>
                </a:ext>
              </a:extLst>
            </p:cNvPr>
            <p:cNvSpPr txBox="1"/>
            <p:nvPr/>
          </p:nvSpPr>
          <p:spPr>
            <a:xfrm>
              <a:off x="6610350" y="1489185"/>
              <a:ext cx="9591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09290A4-2BEA-A713-4CB0-FD7A62E50B91}"/>
                </a:ext>
              </a:extLst>
            </p:cNvPr>
            <p:cNvSpPr/>
            <p:nvPr/>
          </p:nvSpPr>
          <p:spPr>
            <a:xfrm>
              <a:off x="6425509" y="2444206"/>
              <a:ext cx="1112796" cy="1112796"/>
            </a:xfrm>
            <a:prstGeom prst="ellipse">
              <a:avLst/>
            </a:prstGeom>
            <a:blipFill rotWithShape="1">
              <a:blip r:embed="rId5" cstate="print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+mn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1714DB8-05CE-78E1-5391-2E5E52E94857}"/>
                </a:ext>
              </a:extLst>
            </p:cNvPr>
            <p:cNvSpPr txBox="1"/>
            <p:nvPr/>
          </p:nvSpPr>
          <p:spPr>
            <a:xfrm>
              <a:off x="5803949" y="3827083"/>
              <a:ext cx="2794777" cy="905232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Perform 3D reconstruction of civil infrastructure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；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Output relevant results.</a:t>
              </a:r>
              <a:endParaRPr kumimoji="1" lang="en-US" altLang="zh-CN" sz="1400" dirty="0">
                <a:solidFill>
                  <a:schemeClr val="bg1"/>
                </a:solidFill>
                <a:latin typeface="+mn-ea"/>
                <a:cs typeface="Arial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09DA0E-7A86-3DD2-A06C-AD6CA4B732C9}"/>
              </a:ext>
            </a:extLst>
          </p:cNvPr>
          <p:cNvGrpSpPr/>
          <p:nvPr/>
        </p:nvGrpSpPr>
        <p:grpSpPr>
          <a:xfrm>
            <a:off x="8186727" y="1344071"/>
            <a:ext cx="4006968" cy="4170237"/>
            <a:chOff x="8563803" y="1344071"/>
            <a:chExt cx="4006968" cy="4170237"/>
          </a:xfrm>
        </p:grpSpPr>
        <p:sp>
          <p:nvSpPr>
            <p:cNvPr id="12" name="五边形 6">
              <a:extLst>
                <a:ext uri="{FF2B5EF4-FFF2-40B4-BE49-F238E27FC236}">
                  <a16:creationId xmlns:a16="http://schemas.microsoft.com/office/drawing/2014/main" id="{B9083846-EC08-2BDB-F5E6-87DCBD8A616E}"/>
                </a:ext>
              </a:extLst>
            </p:cNvPr>
            <p:cNvSpPr/>
            <p:nvPr/>
          </p:nvSpPr>
          <p:spPr>
            <a:xfrm>
              <a:off x="8563803" y="1344071"/>
              <a:ext cx="4006968" cy="4170237"/>
            </a:xfrm>
            <a:prstGeom prst="homePlate">
              <a:avLst>
                <a:gd name="adj" fmla="val 282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472BA22-8A20-AEE1-172A-562BDD82BC1E}"/>
                </a:ext>
              </a:extLst>
            </p:cNvPr>
            <p:cNvSpPr txBox="1"/>
            <p:nvPr/>
          </p:nvSpPr>
          <p:spPr>
            <a:xfrm>
              <a:off x="9709982" y="1429794"/>
              <a:ext cx="9591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C63152E-7533-7213-E5E7-0F3E72F037ED}"/>
                </a:ext>
              </a:extLst>
            </p:cNvPr>
            <p:cNvSpPr/>
            <p:nvPr/>
          </p:nvSpPr>
          <p:spPr>
            <a:xfrm>
              <a:off x="9556347" y="2457299"/>
              <a:ext cx="1112796" cy="1112796"/>
            </a:xfrm>
            <a:prstGeom prst="ellipse">
              <a:avLst/>
            </a:prstGeom>
            <a:blipFill rotWithShape="1">
              <a:blip r:embed="rId6" cstate="print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+mn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23590B-0AD6-CCE1-3309-7ABFEE35D6CB}"/>
                </a:ext>
              </a:extLst>
            </p:cNvPr>
            <p:cNvSpPr txBox="1"/>
            <p:nvPr/>
          </p:nvSpPr>
          <p:spPr>
            <a:xfrm>
              <a:off x="8937392" y="3774501"/>
              <a:ext cx="2886335" cy="1465385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400" dirty="0">
                  <a:solidFill>
                    <a:schemeClr val="bg1"/>
                  </a:solidFill>
                  <a:latin typeface="+mn-ea"/>
                  <a:cs typeface="Arial"/>
                </a:rPr>
                <a:t>Algorithm optimization based on DUST3R;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400" dirty="0">
                  <a:solidFill>
                    <a:schemeClr val="bg1"/>
                  </a:solidFill>
                  <a:latin typeface="+mn-ea"/>
                  <a:cs typeface="Arial"/>
                </a:rPr>
                <a:t>Applied the optimized algorithm to civil infrastructure.</a:t>
              </a:r>
            </a:p>
          </p:txBody>
        </p:sp>
      </p:grpSp>
      <p:sp>
        <p:nvSpPr>
          <p:cNvPr id="32" name="箭头: 下 31">
            <a:extLst>
              <a:ext uri="{FF2B5EF4-FFF2-40B4-BE49-F238E27FC236}">
                <a16:creationId xmlns:a16="http://schemas.microsoft.com/office/drawing/2014/main" id="{214CB5A9-19F0-EA6A-B8A2-6F2A2A3BBF4C}"/>
              </a:ext>
            </a:extLst>
          </p:cNvPr>
          <p:cNvSpPr/>
          <p:nvPr/>
        </p:nvSpPr>
        <p:spPr>
          <a:xfrm flipV="1">
            <a:off x="1315870" y="5626004"/>
            <a:ext cx="515810" cy="39592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9F2BB643-01F2-9FD0-8186-0BE5A5C21DCA}"/>
              </a:ext>
            </a:extLst>
          </p:cNvPr>
          <p:cNvSpPr/>
          <p:nvPr/>
        </p:nvSpPr>
        <p:spPr>
          <a:xfrm flipV="1">
            <a:off x="5283658" y="5626004"/>
            <a:ext cx="515810" cy="39592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0395635F-6197-9C29-318D-5E72BCDCC3B7}"/>
              </a:ext>
            </a:extLst>
          </p:cNvPr>
          <p:cNvSpPr/>
          <p:nvPr/>
        </p:nvSpPr>
        <p:spPr>
          <a:xfrm flipV="1">
            <a:off x="9554581" y="5626004"/>
            <a:ext cx="515810" cy="39592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4BEA5B-C107-3A5C-4EBD-78F710A9E53E}"/>
              </a:ext>
            </a:extLst>
          </p:cNvPr>
          <p:cNvSpPr txBox="1"/>
          <p:nvPr/>
        </p:nvSpPr>
        <p:spPr>
          <a:xfrm>
            <a:off x="420867" y="6046743"/>
            <a:ext cx="232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Research Proposal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(this semester )</a:t>
            </a:r>
            <a:endParaRPr lang="zh-CN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850D1A-BBA5-19B2-E732-CECF382C0BF7}"/>
              </a:ext>
            </a:extLst>
          </p:cNvPr>
          <p:cNvSpPr txBox="1"/>
          <p:nvPr/>
        </p:nvSpPr>
        <p:spPr>
          <a:xfrm>
            <a:off x="4537155" y="6046743"/>
            <a:ext cx="22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Implementation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1AD7DC-5714-841F-D63B-8C5234E3B50D}"/>
              </a:ext>
            </a:extLst>
          </p:cNvPr>
          <p:cNvSpPr txBox="1"/>
          <p:nvPr/>
        </p:nvSpPr>
        <p:spPr>
          <a:xfrm>
            <a:off x="9179271" y="6047654"/>
            <a:ext cx="12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New Idea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2322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31E1-728E-8B01-1B53-6B960B8EF8CB}"/>
              </a:ext>
            </a:extLst>
          </p:cNvPr>
          <p:cNvSpPr txBox="1">
            <a:spLocks/>
          </p:cNvSpPr>
          <p:nvPr/>
        </p:nvSpPr>
        <p:spPr>
          <a:xfrm>
            <a:off x="385812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ea"/>
                <a:ea typeface="+mn-ea"/>
              </a:rPr>
              <a:t>Research Plan</a:t>
            </a:r>
            <a:endParaRPr lang="zh-CN" altLang="en-US" sz="4800" b="1" dirty="0">
              <a:latin typeface="+mn-ea"/>
              <a:ea typeface="+mn-ea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510F01-0664-9F30-ACFC-7358136EBFDF}"/>
              </a:ext>
            </a:extLst>
          </p:cNvPr>
          <p:cNvSpPr txBox="1"/>
          <p:nvPr/>
        </p:nvSpPr>
        <p:spPr>
          <a:xfrm>
            <a:off x="385812" y="1545277"/>
            <a:ext cx="7429902" cy="5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Timeline of Term 1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F9373-A043-CDC1-5701-317DE951B431}"/>
              </a:ext>
            </a:extLst>
          </p:cNvPr>
          <p:cNvGraphicFramePr>
            <a:graphicFrameLocks noGrp="1"/>
          </p:cNvGraphicFramePr>
          <p:nvPr/>
        </p:nvGraphicFramePr>
        <p:xfrm>
          <a:off x="469430" y="2355740"/>
          <a:ext cx="11311891" cy="2716770"/>
        </p:xfrm>
        <a:graphic>
          <a:graphicData uri="http://schemas.openxmlformats.org/drawingml/2006/table">
            <a:tbl>
              <a:tblPr/>
              <a:tblGrid>
                <a:gridCol w="5370291">
                  <a:extLst>
                    <a:ext uri="{9D8B030D-6E8A-4147-A177-3AD203B41FA5}">
                      <a16:colId xmlns:a16="http://schemas.microsoft.com/office/drawing/2014/main" val="289290057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83383413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220103010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329339637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1230484658"/>
                    </a:ext>
                  </a:extLst>
                </a:gridCol>
                <a:gridCol w="1188320">
                  <a:extLst>
                    <a:ext uri="{9D8B030D-6E8A-4147-A177-3AD203B41FA5}">
                      <a16:colId xmlns:a16="http://schemas.microsoft.com/office/drawing/2014/main" val="706353951"/>
                    </a:ext>
                  </a:extLst>
                </a:gridCol>
              </a:tblGrid>
              <a:tr h="38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Task/Activity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8412"/>
                  </a:ext>
                </a:extLst>
              </a:tr>
              <a:tr h="3881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Mar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Apr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May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Jun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Jul</a:t>
                      </a:r>
                      <a:endParaRPr lang="zh-C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89775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Literature review and taking notes of core materials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92D05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A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A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96443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Research question refine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271667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Research proposal writing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57660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Preliminary results collation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018273"/>
                  </a:ext>
                </a:extLst>
              </a:tr>
              <a:tr h="388110"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Any risk assessment, ethics, approvals etc.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  <a:endParaRPr 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7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3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AD6CFC-49E0-8FEB-01D3-6BA2A226129F}"/>
              </a:ext>
            </a:extLst>
          </p:cNvPr>
          <p:cNvSpPr txBox="1"/>
          <p:nvPr/>
        </p:nvSpPr>
        <p:spPr>
          <a:xfrm>
            <a:off x="420866" y="289165"/>
            <a:ext cx="971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n-ea"/>
              </a:rPr>
              <a:t>Ethics</a:t>
            </a:r>
            <a:endParaRPr lang="zh-CN" altLang="en-US" sz="4800" b="1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08CBD8-1807-FEB6-3714-6F5DA44CFDA0}"/>
              </a:ext>
            </a:extLst>
          </p:cNvPr>
          <p:cNvSpPr txBox="1"/>
          <p:nvPr/>
        </p:nvSpPr>
        <p:spPr>
          <a:xfrm>
            <a:off x="420866" y="1141853"/>
            <a:ext cx="717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b="1" dirty="0">
                <a:latin typeface="+mn-ea"/>
              </a:rPr>
              <a:t>Data collection</a:t>
            </a:r>
            <a:r>
              <a:rPr lang="en-AU" altLang="zh-CN" dirty="0">
                <a:latin typeface="+mn-ea"/>
              </a:rPr>
              <a:t>: </a:t>
            </a:r>
            <a:r>
              <a:rPr lang="en-US" altLang="zh-CN" dirty="0">
                <a:latin typeface="+mn-ea"/>
              </a:rPr>
              <a:t>All data are legally obtained from </a:t>
            </a:r>
            <a:r>
              <a:rPr lang="en-US" altLang="zh-CN" b="1" dirty="0">
                <a:latin typeface="+mn-ea"/>
              </a:rPr>
              <a:t>public data</a:t>
            </a:r>
            <a:r>
              <a:rPr lang="en-US" altLang="zh-CN" dirty="0">
                <a:latin typeface="+mn-ea"/>
              </a:rPr>
              <a:t>.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5A2656-E01E-AB09-5369-8AF4C769166F}"/>
              </a:ext>
            </a:extLst>
          </p:cNvPr>
          <p:cNvSpPr txBox="1"/>
          <p:nvPr/>
        </p:nvSpPr>
        <p:spPr>
          <a:xfrm>
            <a:off x="350452" y="3479842"/>
            <a:ext cx="1135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This research does </a:t>
            </a:r>
            <a:r>
              <a:rPr lang="en-US" altLang="zh-CN" b="1" dirty="0">
                <a:latin typeface="+mn-ea"/>
              </a:rPr>
              <a:t>not involve </a:t>
            </a:r>
            <a:r>
              <a:rPr lang="en-US" altLang="zh-CN" dirty="0">
                <a:latin typeface="+mn-ea"/>
              </a:rPr>
              <a:t>humans, animals, the collection or use of confidential information, potentially dangerous equipment or substances, or other ethical implications.</a:t>
            </a:r>
            <a:endParaRPr lang="zh-CN" altLang="en-US" dirty="0">
              <a:latin typeface="+mn-ea"/>
            </a:endParaRPr>
          </a:p>
        </p:txBody>
      </p:sp>
      <p:pic>
        <p:nvPicPr>
          <p:cNvPr id="9" name="图片 8" descr="文本&#10;&#10;中度可信度描述已自动生成">
            <a:extLst>
              <a:ext uri="{FF2B5EF4-FFF2-40B4-BE49-F238E27FC236}">
                <a16:creationId xmlns:a16="http://schemas.microsoft.com/office/drawing/2014/main" id="{F7731482-F613-AAAA-DF74-C572D2E3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6" y="4545051"/>
            <a:ext cx="3128892" cy="1549779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498ACC69-176F-227D-AD69-1D5256A8E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91" y="4968186"/>
            <a:ext cx="3300484" cy="1059250"/>
          </a:xfrm>
          <a:prstGeom prst="rect">
            <a:avLst/>
          </a:prstGeom>
        </p:spPr>
      </p:pic>
      <p:pic>
        <p:nvPicPr>
          <p:cNvPr id="13" name="图片 12" descr="图形用户界面&#10;&#10;低可信度描述已自动生成">
            <a:extLst>
              <a:ext uri="{FF2B5EF4-FFF2-40B4-BE49-F238E27FC236}">
                <a16:creationId xmlns:a16="http://schemas.microsoft.com/office/drawing/2014/main" id="{78F67DB5-7B26-601D-1652-7B8E4EDF9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108" y="4621232"/>
            <a:ext cx="2038350" cy="18383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4AF176-B334-545D-6FDD-562B32F00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391" y="4740573"/>
            <a:ext cx="2724150" cy="1514475"/>
          </a:xfrm>
          <a:prstGeom prst="rect">
            <a:avLst/>
          </a:prstGeom>
        </p:spPr>
      </p:pic>
      <p:graphicFrame>
        <p:nvGraphicFramePr>
          <p:cNvPr id="17" name="文本框 2">
            <a:extLst>
              <a:ext uri="{FF2B5EF4-FFF2-40B4-BE49-F238E27FC236}">
                <a16:creationId xmlns:a16="http://schemas.microsoft.com/office/drawing/2014/main" id="{D959300D-9505-70E9-5BC9-1D44C6C3F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95634"/>
              </p:ext>
            </p:extLst>
          </p:nvPr>
        </p:nvGraphicFramePr>
        <p:xfrm>
          <a:off x="420867" y="1660804"/>
          <a:ext cx="11350268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8669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593378-9EA0-AB15-EC94-66C3E9768E33}"/>
              </a:ext>
            </a:extLst>
          </p:cNvPr>
          <p:cNvSpPr txBox="1"/>
          <p:nvPr/>
        </p:nvSpPr>
        <p:spPr>
          <a:xfrm>
            <a:off x="420866" y="289165"/>
            <a:ext cx="971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j-ea"/>
                <a:ea typeface="+mj-ea"/>
              </a:rPr>
              <a:t>Research Team</a:t>
            </a:r>
            <a:endParaRPr lang="zh-CN" altLang="en-US" sz="4800" b="1" dirty="0">
              <a:latin typeface="+mj-ea"/>
              <a:ea typeface="+mj-ea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0733C83-880D-CDB2-E953-1F9BDF209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202469"/>
              </p:ext>
            </p:extLst>
          </p:nvPr>
        </p:nvGraphicFramePr>
        <p:xfrm>
          <a:off x="1947159" y="1681201"/>
          <a:ext cx="7451365" cy="4700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662191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772</Words>
  <Application>Microsoft Macintosh PowerPoint</Application>
  <PresentationFormat>宽屏</PresentationFormat>
  <Paragraphs>124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Abadi</vt:lpstr>
      <vt:lpstr>Arial</vt:lpstr>
      <vt:lpstr>Calibri</vt:lpstr>
      <vt:lpstr>Calibri Light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Yingxue Zhang (Student)</cp:lastModifiedBy>
  <cp:revision>106</cp:revision>
  <dcterms:created xsi:type="dcterms:W3CDTF">2015-07-30T03:49:32Z</dcterms:created>
  <dcterms:modified xsi:type="dcterms:W3CDTF">2024-03-28T10:26:16Z</dcterms:modified>
</cp:coreProperties>
</file>